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7.jpg" ContentType="image/jpg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16" r:id="rId1"/>
  </p:sldMasterIdLst>
  <p:notesMasterIdLst>
    <p:notesMasterId r:id="rId33"/>
  </p:notesMasterIdLst>
  <p:sldIdLst>
    <p:sldId id="379" r:id="rId2"/>
    <p:sldId id="737" r:id="rId3"/>
    <p:sldId id="382" r:id="rId4"/>
    <p:sldId id="383" r:id="rId5"/>
    <p:sldId id="387" r:id="rId6"/>
    <p:sldId id="381" r:id="rId7"/>
    <p:sldId id="260" r:id="rId8"/>
    <p:sldId id="263" r:id="rId9"/>
    <p:sldId id="264" r:id="rId10"/>
    <p:sldId id="741" r:id="rId11"/>
    <p:sldId id="740" r:id="rId12"/>
    <p:sldId id="385" r:id="rId13"/>
    <p:sldId id="742" r:id="rId14"/>
    <p:sldId id="268" r:id="rId15"/>
    <p:sldId id="745" r:id="rId16"/>
    <p:sldId id="744" r:id="rId17"/>
    <p:sldId id="743" r:id="rId18"/>
    <p:sldId id="270" r:id="rId19"/>
    <p:sldId id="746" r:id="rId20"/>
    <p:sldId id="267" r:id="rId21"/>
    <p:sldId id="747" r:id="rId22"/>
    <p:sldId id="273" r:id="rId23"/>
    <p:sldId id="738" r:id="rId24"/>
    <p:sldId id="269" r:id="rId25"/>
    <p:sldId id="739" r:id="rId26"/>
    <p:sldId id="271" r:id="rId27"/>
    <p:sldId id="389" r:id="rId28"/>
    <p:sldId id="282" r:id="rId29"/>
    <p:sldId id="281" r:id="rId30"/>
    <p:sldId id="736" r:id="rId31"/>
    <p:sldId id="285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Lucida Sans" panose="020B0602030504020204" pitchFamily="34" charset="77"/>
      <p:regular r:id="rId40"/>
      <p:bold r:id="rId41"/>
      <p:italic r:id="rId42"/>
      <p:boldItalic r:id="rId43"/>
    </p:embeddedFont>
    <p:embeddedFont>
      <p:font typeface="Trebuchet MS" panose="020B0703020202090204" pitchFamily="34" charset="0"/>
      <p:regular r:id="rId44"/>
      <p:bold r:id="rId45"/>
      <p: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058676A-C3B8-714C-85FC-821BA3EE2E94}">
          <p14:sldIdLst>
            <p14:sldId id="379"/>
            <p14:sldId id="737"/>
          </p14:sldIdLst>
        </p14:section>
        <p14:section name="Resources" id="{AEDDEB22-67D8-B740-897D-B6B204488E71}">
          <p14:sldIdLst>
            <p14:sldId id="382"/>
            <p14:sldId id="383"/>
            <p14:sldId id="387"/>
            <p14:sldId id="381"/>
            <p14:sldId id="260"/>
            <p14:sldId id="263"/>
            <p14:sldId id="264"/>
            <p14:sldId id="741"/>
            <p14:sldId id="740"/>
            <p14:sldId id="385"/>
            <p14:sldId id="742"/>
            <p14:sldId id="268"/>
            <p14:sldId id="745"/>
            <p14:sldId id="744"/>
            <p14:sldId id="743"/>
            <p14:sldId id="270"/>
            <p14:sldId id="746"/>
            <p14:sldId id="267"/>
            <p14:sldId id="747"/>
            <p14:sldId id="273"/>
            <p14:sldId id="738"/>
            <p14:sldId id="269"/>
            <p14:sldId id="739"/>
            <p14:sldId id="271"/>
            <p14:sldId id="389"/>
            <p14:sldId id="282"/>
            <p14:sldId id="281"/>
            <p14:sldId id="736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1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/>
    <p:restoredTop sz="96110" autoAdjust="0"/>
  </p:normalViewPr>
  <p:slideViewPr>
    <p:cSldViewPr snapToGrid="0">
      <p:cViewPr varScale="1">
        <p:scale>
          <a:sx n="205" d="100"/>
          <a:sy n="205" d="100"/>
        </p:scale>
        <p:origin x="208" y="4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3244be8fe_2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31" name="Google Shape;231;g133244be8fe_2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2771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3244be8fe_2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31" name="Google Shape;231;g133244be8fe_2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004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33244be8fe_2_3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4" name="Google Shape;444;g133244be8fe_2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9C143-ABE1-2177-5A2F-B7981E576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E34AAF-1FD3-64FB-B378-30A5AEEB7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13B40-04E7-3A3F-C00F-0BA032F5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7AE0B-04D2-F571-97ED-99527FD7D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C985C-02CF-79AF-BD93-BBCDA52D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608917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1656-D220-5274-E3DC-913FA8FF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8EB3C-78FF-520F-91BB-CD7181D7E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9F87E-C3A2-7C50-4002-CD1866DA7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802EB-549A-BA7F-E9B4-077069B02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24E56-8A73-9740-A8AB-C2AB9C91B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373694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DB16D6-35A8-A251-A8B7-A9AD5B4189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C73716-45CC-DEE9-2D43-829A16537A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133EA-6A50-0076-12E5-C17812DE9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ADAAE-39CC-66A4-CB75-1B9F9F2DF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A1A52-6157-98E8-DECC-4C8A9A7D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2032436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88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08769" y="1079182"/>
            <a:ext cx="3679825" cy="328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2F4F4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63922" y="1079183"/>
            <a:ext cx="3700859" cy="328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2F4F4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25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hank_You">
  <p:cSld name="2_Thank_You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0"/>
          <p:cNvSpPr txBox="1">
            <a:spLocks noGrp="1"/>
          </p:cNvSpPr>
          <p:nvPr>
            <p:ph type="body" idx="1"/>
          </p:nvPr>
        </p:nvSpPr>
        <p:spPr>
          <a:xfrm>
            <a:off x="202406" y="2575558"/>
            <a:ext cx="4140994" cy="33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7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40"/>
          <p:cNvSpPr txBox="1">
            <a:spLocks noGrp="1"/>
          </p:cNvSpPr>
          <p:nvPr>
            <p:ph type="body" idx="2"/>
          </p:nvPr>
        </p:nvSpPr>
        <p:spPr>
          <a:xfrm>
            <a:off x="202406" y="2964982"/>
            <a:ext cx="4140994" cy="132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7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2983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A5331-953D-2444-D4EE-EAB33DC8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51DA0-970F-F05A-1478-B5ECE245E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199C7-ED9A-D90C-8FA1-EB2887801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AA3D1-6FAB-90E4-BB77-72A8B75B0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BC39E-5D29-4B86-F61A-3FC1D6A6A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283244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EA3D-1807-9A3F-D555-01057E9BC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EB30E-CF91-0F8A-F497-1E9F88DF1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8DDAC-5D7A-145E-40B7-9FC72D3A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8F086-8049-C904-F3D4-0F429C5B7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26194-CE14-84BF-C866-FBEEB6AC2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3692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B264-0A32-D003-4C6F-F52E7BA9A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DA643-876B-887A-8562-7A1309977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C73DE-C9DA-4517-3495-32DB98EF1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11E05-D23B-9AEC-9B81-57635BD54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790CD-C869-27D4-1D20-4272A383C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3F9E4-D33F-2FC5-1941-5FB683376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30494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C79ED-BD6D-F6CC-8619-DF4A8EA2B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0818D-02EE-A9DE-C216-00729A596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11803-5674-E02F-205F-F5093766C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567BEB-B9DD-3D59-F520-05A9C23A0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27D983-91EF-1460-4D56-0BA4BEC74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2C31C5-AF36-DD40-309F-CE681E7D9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4/9/23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B3980-6076-5622-9E1C-9AC1DE0AC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F895A6-ED6A-5571-0141-1C0FD5EC1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542318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EBE6-1670-02B2-7577-41DF9B3A4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CF6F68-A019-FA7A-EA0F-9D95F48A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4/9/23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4329CB-CCC5-B084-B807-21D37DB98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1D809-D2C3-503B-4E4C-D1C5B056E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350080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049569-5F24-9B07-272D-EDC64ECDB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4/9/23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5909C-0033-527C-834F-6387B708C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EE4AB-C72D-57D1-B6E7-663B2E970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2377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804FD-0C5E-98C4-A760-71408CCC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BBADF-DA41-BF74-42C7-6678688FE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10674-1CFC-1B08-7038-458D2D80F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3B206-DAA8-CF77-C091-1A3CD8318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B79A5-ACBF-F67A-9CD2-2F1FB08E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57E55-192F-0AAA-F72B-1ED02A7D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219004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50D63-D5E8-D166-8AE7-E0BD09687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254591-0F30-4AD3-74AE-60C3F6B981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63D87E-1F94-0B1C-852F-A266860EC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67C2E-B26E-4A3A-89E1-F7339AC5C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40168-9465-CFB7-3C84-14F510C5C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665CB-AB9E-7232-3FEA-309827217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406655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43EAFE-3F19-8B5A-B6A3-520BCB87E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30A98-4A2A-EBF0-9C76-13AF4C264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31FEA-2402-7E02-F1C0-E9BAAB48B4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23954-7223-AE0F-D55C-5878967125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05BD9-013C-F9A6-1803-285CDEDAA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1398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ww.linkedin.com/in/sagar-utekar/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github.com/Sagar2366" TargetMode="External"/><Relationship Id="rId4" Type="http://schemas.openxmlformats.org/officeDocument/2006/relationships/hyperlink" Target="https://twitter.com/me_sagar_utekar" TargetMode="External"/><Relationship Id="rId9" Type="http://schemas.openxmlformats.org/officeDocument/2006/relationships/image" Target="../media/image2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A picture containing vegetable, onion, indoor, white&#10;&#10;Description automatically generated">
            <a:extLst>
              <a:ext uri="{FF2B5EF4-FFF2-40B4-BE49-F238E27FC236}">
                <a16:creationId xmlns:a16="http://schemas.microsoft.com/office/drawing/2014/main" id="{3C981579-6F8F-3703-96A5-1922A8CDE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4" y="632714"/>
            <a:ext cx="3538741" cy="387807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72000" y="2407443"/>
            <a:ext cx="45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885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D4AD0ED-45F1-4AB2-8C18-7DED238A0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430622-9855-482E-98A8-1FAECC909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5C76D5-716D-420A-ABDC-55BF6D9E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9875022-E2DB-4A9E-8832-E7009F0E4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1">
              <a:extLst>
                <a:ext uri="{FF2B5EF4-FFF2-40B4-BE49-F238E27FC236}">
                  <a16:creationId xmlns:a16="http://schemas.microsoft.com/office/drawing/2014/main" id="{DBFBDCA6-4D2C-451E-8205-8C334DCE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E395B2B7-3263-461B-8800-669EBE884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33">
              <a:extLst>
                <a:ext uri="{FF2B5EF4-FFF2-40B4-BE49-F238E27FC236}">
                  <a16:creationId xmlns:a16="http://schemas.microsoft.com/office/drawing/2014/main" id="{A727DC78-6D51-415D-878D-516F840FB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405FB7A-34E4-454E-80C1-3AF31F600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56EC0F8-CE39-4C95-B52D-033DBF56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3162FBC-1EE8-4355-8B2B-CB9A5B4BD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2940EF9-7ECF-49BA-8F14-5EBC7ADE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1116866"/>
            <a:ext cx="411480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9A5AE3-5A1E-4528-BDC2-D32A66EFF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9C6801-3BB8-4C41-9385-D9CE4F148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EA6929-FF51-4E95-8E16-80E9F371A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BE91CBD-B19A-4299-90BD-CC3AB6976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6CE109B-4241-4CF1-B587-868774BB4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D107650-C271-404F-98D8-BB8E7E030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1F01725-EDBB-493E-A610-EF9ACBABB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C8E2A80-F420-488D-AE39-E20BC61B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8A20B2-85E4-4C64-A75F-376DA772A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88BDCE8-2392-4F5E-B6B4-AD19C903B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8" name="object 3">
            <a:extLst>
              <a:ext uri="{FF2B5EF4-FFF2-40B4-BE49-F238E27FC236}">
                <a16:creationId xmlns:a16="http://schemas.microsoft.com/office/drawing/2014/main" id="{3C21231D-770E-D6AD-0CF7-8D308C0B503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4367" y="1284846"/>
            <a:ext cx="3980658" cy="3029336"/>
          </a:xfrm>
          <a:prstGeom prst="rect">
            <a:avLst/>
          </a:prstGeom>
        </p:spPr>
      </p:pic>
      <p:sp>
        <p:nvSpPr>
          <p:cNvPr id="89" name="object 4">
            <a:extLst>
              <a:ext uri="{FF2B5EF4-FFF2-40B4-BE49-F238E27FC236}">
                <a16:creationId xmlns:a16="http://schemas.microsoft.com/office/drawing/2014/main" id="{CB3DDFCF-6AB2-7C4F-0B08-E243A8ACAC54}"/>
              </a:ext>
            </a:extLst>
          </p:cNvPr>
          <p:cNvSpPr txBox="1"/>
          <p:nvPr/>
        </p:nvSpPr>
        <p:spPr>
          <a:xfrm>
            <a:off x="4438856" y="1506537"/>
            <a:ext cx="317896" cy="181140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125" spc="-31" dirty="0">
                <a:solidFill>
                  <a:srgbClr val="282828"/>
                </a:solidFill>
                <a:latin typeface="Lucida Sans"/>
                <a:cs typeface="Lucida Sans"/>
              </a:rPr>
              <a:t>Host</a:t>
            </a:r>
            <a:endParaRPr sz="1125">
              <a:latin typeface="Lucida Sans"/>
              <a:cs typeface="Lucida Sans"/>
            </a:endParaRPr>
          </a:p>
        </p:txBody>
      </p:sp>
      <p:sp>
        <p:nvSpPr>
          <p:cNvPr id="90" name="object 5">
            <a:extLst>
              <a:ext uri="{FF2B5EF4-FFF2-40B4-BE49-F238E27FC236}">
                <a16:creationId xmlns:a16="http://schemas.microsoft.com/office/drawing/2014/main" id="{3B383D89-550E-BD76-FE4D-B2B216754B27}"/>
              </a:ext>
            </a:extLst>
          </p:cNvPr>
          <p:cNvSpPr txBox="1"/>
          <p:nvPr/>
        </p:nvSpPr>
        <p:spPr>
          <a:xfrm>
            <a:off x="4271043" y="2076132"/>
            <a:ext cx="650081" cy="181140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125" spc="-38" dirty="0">
                <a:solidFill>
                  <a:srgbClr val="282828"/>
                </a:solidFill>
                <a:latin typeface="Lucida Sans"/>
                <a:cs typeface="Lucida Sans"/>
              </a:rPr>
              <a:t>Container</a:t>
            </a:r>
            <a:endParaRPr sz="1125">
              <a:latin typeface="Lucida Sans"/>
              <a:cs typeface="Lucida Sans"/>
            </a:endParaRPr>
          </a:p>
        </p:txBody>
      </p:sp>
      <p:sp>
        <p:nvSpPr>
          <p:cNvPr id="91" name="object 6">
            <a:extLst>
              <a:ext uri="{FF2B5EF4-FFF2-40B4-BE49-F238E27FC236}">
                <a16:creationId xmlns:a16="http://schemas.microsoft.com/office/drawing/2014/main" id="{FE46B08A-5E1A-21C1-D439-ACE2011EE404}"/>
              </a:ext>
            </a:extLst>
          </p:cNvPr>
          <p:cNvSpPr txBox="1"/>
          <p:nvPr/>
        </p:nvSpPr>
        <p:spPr>
          <a:xfrm>
            <a:off x="4136290" y="2590482"/>
            <a:ext cx="917178" cy="181140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125" spc="-47" dirty="0">
                <a:solidFill>
                  <a:srgbClr val="282828"/>
                </a:solidFill>
                <a:latin typeface="Lucida Sans"/>
                <a:cs typeface="Lucida Sans"/>
              </a:rPr>
              <a:t>Dependencies</a:t>
            </a:r>
            <a:endParaRPr sz="1125">
              <a:latin typeface="Lucida Sans"/>
              <a:cs typeface="Lucida Sans"/>
            </a:endParaRPr>
          </a:p>
        </p:txBody>
      </p:sp>
      <p:sp>
        <p:nvSpPr>
          <p:cNvPr id="92" name="object 7">
            <a:extLst>
              <a:ext uri="{FF2B5EF4-FFF2-40B4-BE49-F238E27FC236}">
                <a16:creationId xmlns:a16="http://schemas.microsoft.com/office/drawing/2014/main" id="{3C311A0C-E994-077B-8F0C-08D5FBEF87B1}"/>
              </a:ext>
            </a:extLst>
          </p:cNvPr>
          <p:cNvSpPr txBox="1"/>
          <p:nvPr/>
        </p:nvSpPr>
        <p:spPr>
          <a:xfrm>
            <a:off x="4193396" y="3059112"/>
            <a:ext cx="804069" cy="181140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125" spc="-41" dirty="0">
                <a:solidFill>
                  <a:srgbClr val="282828"/>
                </a:solidFill>
                <a:latin typeface="Lucida Sans"/>
                <a:cs typeface="Lucida Sans"/>
              </a:rPr>
              <a:t>Source</a:t>
            </a:r>
            <a:r>
              <a:rPr sz="1125" spc="-28" dirty="0">
                <a:solidFill>
                  <a:srgbClr val="282828"/>
                </a:solidFill>
                <a:latin typeface="Lucida Sans"/>
                <a:cs typeface="Lucida Sans"/>
              </a:rPr>
              <a:t> </a:t>
            </a:r>
            <a:r>
              <a:rPr sz="1125" spc="-31" dirty="0">
                <a:solidFill>
                  <a:srgbClr val="282828"/>
                </a:solidFill>
                <a:latin typeface="Lucida Sans"/>
                <a:cs typeface="Lucida Sans"/>
              </a:rPr>
              <a:t>code</a:t>
            </a:r>
            <a:endParaRPr sz="1125">
              <a:latin typeface="Lucida Sans"/>
              <a:cs typeface="Lucida Sans"/>
            </a:endParaRPr>
          </a:p>
        </p:txBody>
      </p:sp>
      <p:sp>
        <p:nvSpPr>
          <p:cNvPr id="93" name="object 8">
            <a:extLst>
              <a:ext uri="{FF2B5EF4-FFF2-40B4-BE49-F238E27FC236}">
                <a16:creationId xmlns:a16="http://schemas.microsoft.com/office/drawing/2014/main" id="{A8588018-53AC-5905-4227-8CFC0DF6D4B8}"/>
              </a:ext>
            </a:extLst>
          </p:cNvPr>
          <p:cNvSpPr txBox="1"/>
          <p:nvPr/>
        </p:nvSpPr>
        <p:spPr>
          <a:xfrm>
            <a:off x="4137792" y="3480117"/>
            <a:ext cx="914003" cy="181140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125" spc="-38" dirty="0">
                <a:solidFill>
                  <a:srgbClr val="282828"/>
                </a:solidFill>
                <a:latin typeface="Lucida Sans"/>
                <a:cs typeface="Lucida Sans"/>
              </a:rPr>
              <a:t>Configuration</a:t>
            </a:r>
            <a:endParaRPr sz="1125">
              <a:latin typeface="Lucida Sans"/>
              <a:cs typeface="Lucida Sans"/>
            </a:endParaRPr>
          </a:p>
        </p:txBody>
      </p:sp>
      <p:sp>
        <p:nvSpPr>
          <p:cNvPr id="94" name="object 9">
            <a:extLst>
              <a:ext uri="{FF2B5EF4-FFF2-40B4-BE49-F238E27FC236}">
                <a16:creationId xmlns:a16="http://schemas.microsoft.com/office/drawing/2014/main" id="{387A85F3-0BF6-B53C-AFAB-0A58F8F4863D}"/>
              </a:ext>
            </a:extLst>
          </p:cNvPr>
          <p:cNvSpPr txBox="1"/>
          <p:nvPr/>
        </p:nvSpPr>
        <p:spPr>
          <a:xfrm>
            <a:off x="4278555" y="3943032"/>
            <a:ext cx="635397" cy="181140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125" spc="-47" dirty="0">
                <a:solidFill>
                  <a:srgbClr val="282828"/>
                </a:solidFill>
                <a:latin typeface="Lucida Sans"/>
                <a:cs typeface="Lucida Sans"/>
              </a:rPr>
              <a:t>User</a:t>
            </a:r>
            <a:r>
              <a:rPr sz="1125" spc="-38" dirty="0">
                <a:solidFill>
                  <a:srgbClr val="282828"/>
                </a:solidFill>
                <a:latin typeface="Lucida Sans"/>
                <a:cs typeface="Lucida Sans"/>
              </a:rPr>
              <a:t> </a:t>
            </a:r>
            <a:r>
              <a:rPr sz="1125" spc="-13" dirty="0">
                <a:solidFill>
                  <a:srgbClr val="282828"/>
                </a:solidFill>
                <a:latin typeface="Lucida Sans"/>
                <a:cs typeface="Lucida Sans"/>
              </a:rPr>
              <a:t>data</a:t>
            </a:r>
            <a:endParaRPr sz="1125">
              <a:latin typeface="Lucida Sans"/>
              <a:cs typeface="Lucida Sans"/>
            </a:endParaRPr>
          </a:p>
        </p:txBody>
      </p:sp>
      <p:sp>
        <p:nvSpPr>
          <p:cNvPr id="95" name="object 10">
            <a:extLst>
              <a:ext uri="{FF2B5EF4-FFF2-40B4-BE49-F238E27FC236}">
                <a16:creationId xmlns:a16="http://schemas.microsoft.com/office/drawing/2014/main" id="{21AF3424-EABF-33E0-B181-AAFB13F263D0}"/>
              </a:ext>
            </a:extLst>
          </p:cNvPr>
          <p:cNvSpPr txBox="1"/>
          <p:nvPr/>
        </p:nvSpPr>
        <p:spPr>
          <a:xfrm>
            <a:off x="316709" y="1267778"/>
            <a:ext cx="1832769" cy="797446"/>
          </a:xfrm>
          <a:prstGeom prst="rect">
            <a:avLst/>
          </a:prstGeom>
        </p:spPr>
        <p:txBody>
          <a:bodyPr vert="horz" wrap="square" lIns="0" tIns="5953" rIns="0" bIns="0" rtlCol="0">
            <a:spAutoFit/>
          </a:bodyPr>
          <a:lstStyle/>
          <a:p>
            <a:pPr marL="182959" marR="385763" indent="-175419">
              <a:lnSpc>
                <a:spcPct val="101400"/>
              </a:lnSpc>
              <a:spcBef>
                <a:spcPts val="47"/>
              </a:spcBef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spc="-53" dirty="0">
                <a:solidFill>
                  <a:srgbClr val="E8882B"/>
                </a:solidFill>
                <a:latin typeface="Lucida Sans"/>
                <a:cs typeface="Lucida Sans"/>
              </a:rPr>
              <a:t>Full-</a:t>
            </a:r>
            <a:r>
              <a:rPr sz="875" spc="-25" dirty="0">
                <a:solidFill>
                  <a:srgbClr val="E8882B"/>
                </a:solidFill>
                <a:latin typeface="Lucida Sans"/>
                <a:cs typeface="Lucida Sans"/>
              </a:rPr>
              <a:t>blown</a:t>
            </a:r>
            <a:r>
              <a:rPr sz="875" spc="-16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distribution </a:t>
            </a:r>
            <a:r>
              <a:rPr sz="875" spc="-47" dirty="0">
                <a:solidFill>
                  <a:srgbClr val="E8882B"/>
                </a:solidFill>
                <a:latin typeface="Lucida Sans"/>
                <a:cs typeface="Lucida Sans"/>
              </a:rPr>
              <a:t>Amazon</a:t>
            </a:r>
            <a:r>
              <a:rPr sz="875" spc="-4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53" dirty="0">
                <a:solidFill>
                  <a:srgbClr val="E8882B"/>
                </a:solidFill>
                <a:latin typeface="Lucida Sans"/>
                <a:cs typeface="Lucida Sans"/>
              </a:rPr>
              <a:t>Linux</a:t>
            </a:r>
            <a:r>
              <a:rPr sz="875" spc="-38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50" dirty="0">
                <a:solidFill>
                  <a:srgbClr val="E8882B"/>
                </a:solidFill>
                <a:latin typeface="Lucida Sans"/>
                <a:cs typeface="Lucida Sans"/>
              </a:rPr>
              <a:t>2</a:t>
            </a:r>
            <a:r>
              <a:rPr sz="875" spc="-34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25" dirty="0">
                <a:solidFill>
                  <a:srgbClr val="E8882B"/>
                </a:solidFill>
                <a:latin typeface="Lucida Sans"/>
                <a:cs typeface="Lucida Sans"/>
              </a:rPr>
              <a:t>(AL2)</a:t>
            </a:r>
            <a:r>
              <a:rPr sz="875" spc="-44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34" dirty="0">
                <a:solidFill>
                  <a:srgbClr val="E8882B"/>
                </a:solidFill>
                <a:latin typeface="Lucida Sans"/>
                <a:cs typeface="Lucida Sans"/>
              </a:rPr>
              <a:t>vs.</a:t>
            </a:r>
            <a:endParaRPr sz="875" dirty="0">
              <a:latin typeface="Lucida Sans"/>
              <a:cs typeface="Lucida Sans"/>
            </a:endParaRPr>
          </a:p>
          <a:p>
            <a:pPr marL="182959">
              <a:lnSpc>
                <a:spcPts val="1019"/>
              </a:lnSpc>
              <a:spcBef>
                <a:spcPts val="16"/>
              </a:spcBef>
            </a:pPr>
            <a:r>
              <a:rPr sz="875" spc="-47" dirty="0">
                <a:solidFill>
                  <a:srgbClr val="E8882B"/>
                </a:solidFill>
                <a:latin typeface="Lucida Sans"/>
                <a:cs typeface="Lucida Sans"/>
              </a:rPr>
              <a:t>container-</a:t>
            </a:r>
            <a:r>
              <a:rPr sz="875" spc="-38" dirty="0">
                <a:solidFill>
                  <a:srgbClr val="E8882B"/>
                </a:solidFill>
                <a:latin typeface="Lucida Sans"/>
                <a:cs typeface="Lucida Sans"/>
              </a:rPr>
              <a:t>optimized</a:t>
            </a:r>
            <a:r>
              <a:rPr sz="875" spc="9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25" dirty="0">
                <a:solidFill>
                  <a:srgbClr val="E8882B"/>
                </a:solidFill>
                <a:latin typeface="Lucida Sans"/>
                <a:cs typeface="Lucida Sans"/>
              </a:rPr>
              <a:t>distribution</a:t>
            </a:r>
            <a:endParaRPr sz="875" dirty="0">
              <a:latin typeface="Lucida Sans"/>
              <a:cs typeface="Lucida Sans"/>
            </a:endParaRPr>
          </a:p>
          <a:p>
            <a:pPr marL="7938">
              <a:lnSpc>
                <a:spcPts val="1019"/>
              </a:lnSpc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spc="-50" dirty="0">
                <a:solidFill>
                  <a:srgbClr val="E8882B"/>
                </a:solidFill>
                <a:latin typeface="Lucida Sans"/>
                <a:cs typeface="Lucida Sans"/>
              </a:rPr>
              <a:t>Multi-</a:t>
            </a:r>
            <a:r>
              <a:rPr sz="875" spc="-28" dirty="0">
                <a:solidFill>
                  <a:srgbClr val="E8882B"/>
                </a:solidFill>
                <a:latin typeface="Lucida Sans"/>
                <a:cs typeface="Lucida Sans"/>
              </a:rPr>
              <a:t>tenancy</a:t>
            </a:r>
            <a:r>
              <a:rPr sz="875" spc="3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requirements</a:t>
            </a:r>
            <a:endParaRPr sz="875" dirty="0">
              <a:latin typeface="Lucida Sans"/>
              <a:cs typeface="Lucida Sans"/>
            </a:endParaRPr>
          </a:p>
          <a:p>
            <a:pPr marL="182959" marR="161131" indent="-175419">
              <a:lnSpc>
                <a:spcPct val="101400"/>
              </a:lnSpc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b="1" spc="-53" dirty="0">
                <a:solidFill>
                  <a:srgbClr val="E8882B"/>
                </a:solidFill>
                <a:latin typeface="Lucida Sans"/>
                <a:cs typeface="Lucida Sans"/>
              </a:rPr>
              <a:t>Gotchas</a:t>
            </a:r>
            <a:r>
              <a:rPr sz="875" spc="-53" dirty="0">
                <a:solidFill>
                  <a:srgbClr val="E8882B"/>
                </a:solidFill>
                <a:latin typeface="Lucida Sans"/>
                <a:cs typeface="Lucida Sans"/>
              </a:rPr>
              <a:t>:</a:t>
            </a:r>
            <a:r>
              <a:rPr sz="875" spc="-22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53" dirty="0">
                <a:solidFill>
                  <a:srgbClr val="E8882B"/>
                </a:solidFill>
                <a:latin typeface="Lucida Sans"/>
                <a:cs typeface="Lucida Sans"/>
              </a:rPr>
              <a:t>Linux</a:t>
            </a:r>
            <a:r>
              <a:rPr sz="875" spc="-22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44" dirty="0">
                <a:solidFill>
                  <a:srgbClr val="E8882B"/>
                </a:solidFill>
                <a:latin typeface="Lucida Sans"/>
                <a:cs typeface="Lucida Sans"/>
              </a:rPr>
              <a:t>packages</a:t>
            </a:r>
            <a:r>
              <a:rPr sz="875" spc="-25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/ </a:t>
            </a:r>
            <a:r>
              <a:rPr sz="875" spc="-44" dirty="0">
                <a:solidFill>
                  <a:srgbClr val="E8882B"/>
                </a:solidFill>
                <a:latin typeface="Lucida Sans"/>
                <a:cs typeface="Lucida Sans"/>
              </a:rPr>
              <a:t>CVEs, leaks, </a:t>
            </a:r>
            <a:r>
              <a:rPr sz="875" spc="-19" dirty="0">
                <a:solidFill>
                  <a:srgbClr val="E8882B"/>
                </a:solidFill>
                <a:latin typeface="Lucida Sans"/>
                <a:cs typeface="Lucida Sans"/>
              </a:rPr>
              <a:t>GDPR</a:t>
            </a:r>
            <a:r>
              <a:rPr sz="875" spc="-44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28" dirty="0">
                <a:solidFill>
                  <a:srgbClr val="E8882B"/>
                </a:solidFill>
                <a:latin typeface="Lucida Sans"/>
                <a:cs typeface="Lucida Sans"/>
              </a:rPr>
              <a:t>(in</a:t>
            </a:r>
            <a:r>
              <a:rPr sz="875" spc="-4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19" dirty="0">
                <a:solidFill>
                  <a:srgbClr val="E8882B"/>
                </a:solidFill>
                <a:latin typeface="Lucida Sans"/>
                <a:cs typeface="Lucida Sans"/>
              </a:rPr>
              <a:t>Europe)</a:t>
            </a:r>
            <a:endParaRPr sz="875" dirty="0">
              <a:latin typeface="Lucida Sans"/>
              <a:cs typeface="Lucida Sans"/>
            </a:endParaRPr>
          </a:p>
        </p:txBody>
      </p:sp>
      <p:sp>
        <p:nvSpPr>
          <p:cNvPr id="96" name="object 11">
            <a:extLst>
              <a:ext uri="{FF2B5EF4-FFF2-40B4-BE49-F238E27FC236}">
                <a16:creationId xmlns:a16="http://schemas.microsoft.com/office/drawing/2014/main" id="{5CBC02A9-A9C8-D192-7362-EB7C3B58D6E5}"/>
              </a:ext>
            </a:extLst>
          </p:cNvPr>
          <p:cNvSpPr txBox="1"/>
          <p:nvPr/>
        </p:nvSpPr>
        <p:spPr>
          <a:xfrm>
            <a:off x="2217646" y="1221740"/>
            <a:ext cx="197644" cy="614015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3938" spc="-19" dirty="0">
                <a:solidFill>
                  <a:srgbClr val="FFFFFF"/>
                </a:solidFill>
                <a:latin typeface="Trebuchet MS"/>
                <a:cs typeface="Trebuchet MS"/>
              </a:rPr>
              <a:t>}</a:t>
            </a:r>
            <a:endParaRPr sz="3938">
              <a:latin typeface="Trebuchet MS"/>
              <a:cs typeface="Trebuchet MS"/>
            </a:endParaRPr>
          </a:p>
        </p:txBody>
      </p:sp>
      <p:grpSp>
        <p:nvGrpSpPr>
          <p:cNvPr id="97" name="object 12">
            <a:extLst>
              <a:ext uri="{FF2B5EF4-FFF2-40B4-BE49-F238E27FC236}">
                <a16:creationId xmlns:a16="http://schemas.microsoft.com/office/drawing/2014/main" id="{DE81C296-D671-0E54-5C36-FEA7B7FEDFEC}"/>
              </a:ext>
            </a:extLst>
          </p:cNvPr>
          <p:cNvGrpSpPr/>
          <p:nvPr/>
        </p:nvGrpSpPr>
        <p:grpSpPr>
          <a:xfrm>
            <a:off x="2442210" y="1464944"/>
            <a:ext cx="4335859" cy="809625"/>
            <a:chOff x="3907535" y="2343911"/>
            <a:chExt cx="6937375" cy="1295400"/>
          </a:xfrm>
        </p:grpSpPr>
        <p:pic>
          <p:nvPicPr>
            <p:cNvPr id="98" name="object 13">
              <a:extLst>
                <a:ext uri="{FF2B5EF4-FFF2-40B4-BE49-F238E27FC236}">
                  <a16:creationId xmlns:a16="http://schemas.microsoft.com/office/drawing/2014/main" id="{9569506D-E6C9-2686-F6A7-5638E22891E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7535" y="2343911"/>
              <a:ext cx="3179064" cy="335279"/>
            </a:xfrm>
            <a:prstGeom prst="rect">
              <a:avLst/>
            </a:prstGeom>
          </p:spPr>
        </p:pic>
        <p:sp>
          <p:nvSpPr>
            <p:cNvPr id="99" name="object 14">
              <a:extLst>
                <a:ext uri="{FF2B5EF4-FFF2-40B4-BE49-F238E27FC236}">
                  <a16:creationId xmlns:a16="http://schemas.microsoft.com/office/drawing/2014/main" id="{56E3D84A-B3DA-3AAB-24AA-BBF0C452A6B3}"/>
                </a:ext>
              </a:extLst>
            </p:cNvPr>
            <p:cNvSpPr/>
            <p:nvPr/>
          </p:nvSpPr>
          <p:spPr>
            <a:xfrm>
              <a:off x="3945817" y="2430261"/>
              <a:ext cx="2974340" cy="135890"/>
            </a:xfrm>
            <a:custGeom>
              <a:avLst/>
              <a:gdLst/>
              <a:ahLst/>
              <a:cxnLst/>
              <a:rect l="l" t="t" r="r" b="b"/>
              <a:pathLst>
                <a:path w="2974340" h="135889">
                  <a:moveTo>
                    <a:pt x="2846872" y="50788"/>
                  </a:moveTo>
                  <a:lnTo>
                    <a:pt x="0" y="110294"/>
                  </a:lnTo>
                  <a:lnTo>
                    <a:pt x="530" y="135689"/>
                  </a:lnTo>
                  <a:lnTo>
                    <a:pt x="2847403" y="76183"/>
                  </a:lnTo>
                  <a:lnTo>
                    <a:pt x="2846872" y="50788"/>
                  </a:lnTo>
                  <a:close/>
                </a:path>
                <a:path w="2974340" h="135889">
                  <a:moveTo>
                    <a:pt x="2952368" y="50523"/>
                  </a:moveTo>
                  <a:lnTo>
                    <a:pt x="2859565" y="50523"/>
                  </a:lnTo>
                  <a:lnTo>
                    <a:pt x="2860095" y="75918"/>
                  </a:lnTo>
                  <a:lnTo>
                    <a:pt x="2847403" y="76183"/>
                  </a:lnTo>
                  <a:lnTo>
                    <a:pt x="2848465" y="126972"/>
                  </a:lnTo>
                  <a:lnTo>
                    <a:pt x="2974110" y="60831"/>
                  </a:lnTo>
                  <a:lnTo>
                    <a:pt x="2952368" y="50523"/>
                  </a:lnTo>
                  <a:close/>
                </a:path>
                <a:path w="2974340" h="135889">
                  <a:moveTo>
                    <a:pt x="2859565" y="50523"/>
                  </a:moveTo>
                  <a:lnTo>
                    <a:pt x="2846872" y="50788"/>
                  </a:lnTo>
                  <a:lnTo>
                    <a:pt x="2847403" y="76183"/>
                  </a:lnTo>
                  <a:lnTo>
                    <a:pt x="2860095" y="75918"/>
                  </a:lnTo>
                  <a:lnTo>
                    <a:pt x="2859565" y="50523"/>
                  </a:lnTo>
                  <a:close/>
                </a:path>
                <a:path w="2974340" h="135889">
                  <a:moveTo>
                    <a:pt x="2845810" y="0"/>
                  </a:moveTo>
                  <a:lnTo>
                    <a:pt x="2846872" y="50788"/>
                  </a:lnTo>
                  <a:lnTo>
                    <a:pt x="2859565" y="50523"/>
                  </a:lnTo>
                  <a:lnTo>
                    <a:pt x="2952368" y="50523"/>
                  </a:lnTo>
                  <a:lnTo>
                    <a:pt x="28458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75"/>
            </a:p>
          </p:txBody>
        </p:sp>
        <p:pic>
          <p:nvPicPr>
            <p:cNvPr id="100" name="object 15">
              <a:extLst>
                <a:ext uri="{FF2B5EF4-FFF2-40B4-BE49-F238E27FC236}">
                  <a16:creationId xmlns:a16="http://schemas.microsoft.com/office/drawing/2014/main" id="{5D90D458-42E9-6EFB-5FB8-C28C6ECF7BA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6783" y="2538983"/>
              <a:ext cx="3048000" cy="1100327"/>
            </a:xfrm>
            <a:prstGeom prst="rect">
              <a:avLst/>
            </a:prstGeom>
          </p:spPr>
        </p:pic>
        <p:sp>
          <p:nvSpPr>
            <p:cNvPr id="101" name="object 16">
              <a:extLst>
                <a:ext uri="{FF2B5EF4-FFF2-40B4-BE49-F238E27FC236}">
                  <a16:creationId xmlns:a16="http://schemas.microsoft.com/office/drawing/2014/main" id="{A88A5266-729C-AFCD-2B79-19C8E92A6E02}"/>
                </a:ext>
              </a:extLst>
            </p:cNvPr>
            <p:cNvSpPr/>
            <p:nvPr/>
          </p:nvSpPr>
          <p:spPr>
            <a:xfrm>
              <a:off x="7963911" y="2558133"/>
              <a:ext cx="2842895" cy="916940"/>
            </a:xfrm>
            <a:custGeom>
              <a:avLst/>
              <a:gdLst/>
              <a:ahLst/>
              <a:cxnLst/>
              <a:rect l="l" t="t" r="r" b="b"/>
              <a:pathLst>
                <a:path w="2842895" h="916939">
                  <a:moveTo>
                    <a:pt x="102453" y="795454"/>
                  </a:moveTo>
                  <a:lnTo>
                    <a:pt x="0" y="893762"/>
                  </a:lnTo>
                  <a:lnTo>
                    <a:pt x="140119" y="916740"/>
                  </a:lnTo>
                  <a:lnTo>
                    <a:pt x="126222" y="871992"/>
                  </a:lnTo>
                  <a:lnTo>
                    <a:pt x="112924" y="871992"/>
                  </a:lnTo>
                  <a:lnTo>
                    <a:pt x="105392" y="847735"/>
                  </a:lnTo>
                  <a:lnTo>
                    <a:pt x="117519" y="843968"/>
                  </a:lnTo>
                  <a:lnTo>
                    <a:pt x="102453" y="795454"/>
                  </a:lnTo>
                  <a:close/>
                </a:path>
                <a:path w="2842895" h="916939">
                  <a:moveTo>
                    <a:pt x="117519" y="843968"/>
                  </a:moveTo>
                  <a:lnTo>
                    <a:pt x="105392" y="847735"/>
                  </a:lnTo>
                  <a:lnTo>
                    <a:pt x="112924" y="871992"/>
                  </a:lnTo>
                  <a:lnTo>
                    <a:pt x="125052" y="868225"/>
                  </a:lnTo>
                  <a:lnTo>
                    <a:pt x="117519" y="843968"/>
                  </a:lnTo>
                  <a:close/>
                </a:path>
                <a:path w="2842895" h="916939">
                  <a:moveTo>
                    <a:pt x="125052" y="868225"/>
                  </a:moveTo>
                  <a:lnTo>
                    <a:pt x="112924" y="871992"/>
                  </a:lnTo>
                  <a:lnTo>
                    <a:pt x="126222" y="871992"/>
                  </a:lnTo>
                  <a:lnTo>
                    <a:pt x="125052" y="868225"/>
                  </a:lnTo>
                  <a:close/>
                </a:path>
                <a:path w="2842895" h="916939">
                  <a:moveTo>
                    <a:pt x="2835182" y="0"/>
                  </a:moveTo>
                  <a:lnTo>
                    <a:pt x="117519" y="843968"/>
                  </a:lnTo>
                  <a:lnTo>
                    <a:pt x="125052" y="868225"/>
                  </a:lnTo>
                  <a:lnTo>
                    <a:pt x="2842715" y="24257"/>
                  </a:lnTo>
                  <a:lnTo>
                    <a:pt x="28351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75"/>
            </a:p>
          </p:txBody>
        </p:sp>
      </p:grpSp>
      <p:sp>
        <p:nvSpPr>
          <p:cNvPr id="102" name="object 17">
            <a:extLst>
              <a:ext uri="{FF2B5EF4-FFF2-40B4-BE49-F238E27FC236}">
                <a16:creationId xmlns:a16="http://schemas.microsoft.com/office/drawing/2014/main" id="{7C719F0E-E562-E10C-876F-0A0F62626847}"/>
              </a:ext>
            </a:extLst>
          </p:cNvPr>
          <p:cNvSpPr txBox="1"/>
          <p:nvPr/>
        </p:nvSpPr>
        <p:spPr>
          <a:xfrm>
            <a:off x="7070480" y="1267777"/>
            <a:ext cx="1811734" cy="818430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Runtime</a:t>
            </a:r>
            <a:r>
              <a:rPr sz="875" spc="-38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50" dirty="0">
                <a:solidFill>
                  <a:srgbClr val="E8882B"/>
                </a:solidFill>
                <a:latin typeface="Lucida Sans"/>
                <a:cs typeface="Lucida Sans"/>
              </a:rPr>
              <a:t>/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41" dirty="0">
                <a:solidFill>
                  <a:srgbClr val="E8882B"/>
                </a:solidFill>
                <a:latin typeface="Lucida Sans"/>
                <a:cs typeface="Lucida Sans"/>
              </a:rPr>
              <a:t>standards</a:t>
            </a:r>
            <a:r>
              <a:rPr sz="875" spc="-38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13" dirty="0">
                <a:solidFill>
                  <a:srgbClr val="E8882B"/>
                </a:solidFill>
                <a:latin typeface="Lucida Sans"/>
                <a:cs typeface="Lucida Sans"/>
              </a:rPr>
              <a:t>(OCI)</a:t>
            </a:r>
            <a:endParaRPr sz="875">
              <a:latin typeface="Lucida Sans"/>
              <a:cs typeface="Lucida Sans"/>
            </a:endParaRPr>
          </a:p>
          <a:p>
            <a:pPr marL="7938">
              <a:spcBef>
                <a:spcPts val="16"/>
              </a:spcBef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spc="-28" dirty="0">
                <a:solidFill>
                  <a:srgbClr val="E8882B"/>
                </a:solidFill>
                <a:latin typeface="Lucida Sans"/>
                <a:cs typeface="Lucida Sans"/>
              </a:rPr>
              <a:t>Immutability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13" dirty="0">
                <a:solidFill>
                  <a:srgbClr val="E8882B"/>
                </a:solidFill>
                <a:latin typeface="Lucida Sans"/>
                <a:cs typeface="Lucida Sans"/>
              </a:rPr>
              <a:t>of</a:t>
            </a:r>
            <a:r>
              <a:rPr sz="875" spc="-25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images</a:t>
            </a:r>
            <a:endParaRPr sz="875">
              <a:latin typeface="Lucida Sans"/>
              <a:cs typeface="Lucida Sans"/>
            </a:endParaRPr>
          </a:p>
          <a:p>
            <a:pPr marL="183356" marR="203597" indent="-175419">
              <a:lnSpc>
                <a:spcPts val="988"/>
              </a:lnSpc>
              <a:spcBef>
                <a:spcPts val="97"/>
              </a:spcBef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spc="-22" dirty="0">
                <a:solidFill>
                  <a:srgbClr val="E8882B"/>
                </a:solidFill>
                <a:latin typeface="Lucida Sans"/>
                <a:cs typeface="Lucida Sans"/>
              </a:rPr>
              <a:t>All</a:t>
            </a:r>
            <a:r>
              <a:rPr sz="875" spc="-4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34" dirty="0">
                <a:solidFill>
                  <a:srgbClr val="E8882B"/>
                </a:solidFill>
                <a:latin typeface="Lucida Sans"/>
                <a:cs typeface="Lucida Sans"/>
              </a:rPr>
              <a:t>containers</a:t>
            </a:r>
            <a:r>
              <a:rPr sz="875" spc="-47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41" dirty="0">
                <a:solidFill>
                  <a:srgbClr val="E8882B"/>
                </a:solidFill>
                <a:latin typeface="Lucida Sans"/>
                <a:cs typeface="Lucida Sans"/>
              </a:rPr>
              <a:t>share </a:t>
            </a:r>
            <a:r>
              <a:rPr sz="875" spc="-25" dirty="0">
                <a:solidFill>
                  <a:srgbClr val="E8882B"/>
                </a:solidFill>
                <a:latin typeface="Lucida Sans"/>
                <a:cs typeface="Lucida Sans"/>
              </a:rPr>
              <a:t>a</a:t>
            </a:r>
            <a:r>
              <a:rPr sz="875" spc="-44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25" dirty="0">
                <a:solidFill>
                  <a:srgbClr val="E8882B"/>
                </a:solidFill>
                <a:latin typeface="Lucida Sans"/>
                <a:cs typeface="Lucida Sans"/>
              </a:rPr>
              <a:t>kernel 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(mitigation:</a:t>
            </a:r>
            <a:r>
              <a:rPr sz="875" spc="-3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Firecracker)</a:t>
            </a:r>
            <a:endParaRPr sz="875">
              <a:latin typeface="Lucida Sans"/>
              <a:cs typeface="Lucida Sans"/>
            </a:endParaRPr>
          </a:p>
          <a:p>
            <a:pPr marL="183356" marR="3175" indent="-175419">
              <a:lnSpc>
                <a:spcPts val="1063"/>
              </a:lnSpc>
              <a:spcBef>
                <a:spcPts val="22"/>
              </a:spcBef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b="1" spc="-53" dirty="0">
                <a:solidFill>
                  <a:srgbClr val="E8882B"/>
                </a:solidFill>
                <a:latin typeface="Lucida Sans"/>
                <a:cs typeface="Lucida Sans"/>
              </a:rPr>
              <a:t>Gotchas</a:t>
            </a:r>
            <a:r>
              <a:rPr sz="875" spc="-53" dirty="0">
                <a:solidFill>
                  <a:srgbClr val="E8882B"/>
                </a:solidFill>
                <a:latin typeface="Lucida Sans"/>
                <a:cs typeface="Lucida Sans"/>
              </a:rPr>
              <a:t>:</a:t>
            </a:r>
            <a:r>
              <a:rPr sz="875" spc="-19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44" dirty="0">
                <a:solidFill>
                  <a:srgbClr val="E8882B"/>
                </a:solidFill>
                <a:latin typeface="Lucida Sans"/>
                <a:cs typeface="Lucida Sans"/>
              </a:rPr>
              <a:t>unnecessary</a:t>
            </a:r>
            <a:r>
              <a:rPr sz="875" spc="-22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25" dirty="0">
                <a:solidFill>
                  <a:srgbClr val="E8882B"/>
                </a:solidFill>
                <a:latin typeface="Lucida Sans"/>
                <a:cs typeface="Lucida Sans"/>
              </a:rPr>
              <a:t>privileged </a:t>
            </a:r>
            <a:r>
              <a:rPr sz="875" spc="-53" dirty="0">
                <a:solidFill>
                  <a:srgbClr val="E8882B"/>
                </a:solidFill>
                <a:latin typeface="Lucida Sans"/>
                <a:cs typeface="Lucida Sans"/>
              </a:rPr>
              <a:t>users,</a:t>
            </a:r>
            <a:r>
              <a:rPr sz="875" spc="-44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38" dirty="0">
                <a:solidFill>
                  <a:srgbClr val="E8882B"/>
                </a:solidFill>
                <a:latin typeface="Lucida Sans"/>
                <a:cs typeface="Lucida Sans"/>
              </a:rPr>
              <a:t>no</a:t>
            </a:r>
            <a:r>
              <a:rPr sz="875" spc="-4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53" dirty="0">
                <a:solidFill>
                  <a:srgbClr val="E8882B"/>
                </a:solidFill>
                <a:latin typeface="Lucida Sans"/>
                <a:cs typeface="Lucida Sans"/>
              </a:rPr>
              <a:t>scans,</a:t>
            </a:r>
            <a:r>
              <a:rPr sz="875" spc="-4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trust</a:t>
            </a:r>
            <a:endParaRPr sz="875">
              <a:latin typeface="Lucida Sans"/>
              <a:cs typeface="Lucida Sans"/>
            </a:endParaRPr>
          </a:p>
        </p:txBody>
      </p:sp>
      <p:sp>
        <p:nvSpPr>
          <p:cNvPr id="103" name="object 18">
            <a:extLst>
              <a:ext uri="{FF2B5EF4-FFF2-40B4-BE49-F238E27FC236}">
                <a16:creationId xmlns:a16="http://schemas.microsoft.com/office/drawing/2014/main" id="{3485B2D8-1FDF-24FA-6C66-B3C80BD12978}"/>
              </a:ext>
            </a:extLst>
          </p:cNvPr>
          <p:cNvSpPr txBox="1"/>
          <p:nvPr/>
        </p:nvSpPr>
        <p:spPr>
          <a:xfrm>
            <a:off x="6829429" y="1221740"/>
            <a:ext cx="197644" cy="614015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3938" spc="-19" dirty="0">
                <a:solidFill>
                  <a:srgbClr val="FFFFFF"/>
                </a:solidFill>
                <a:latin typeface="Trebuchet MS"/>
                <a:cs typeface="Trebuchet MS"/>
              </a:rPr>
              <a:t>{</a:t>
            </a:r>
            <a:endParaRPr sz="3938">
              <a:latin typeface="Trebuchet MS"/>
              <a:cs typeface="Trebuchet MS"/>
            </a:endParaRPr>
          </a:p>
        </p:txBody>
      </p:sp>
      <p:sp>
        <p:nvSpPr>
          <p:cNvPr id="104" name="object 19">
            <a:extLst>
              <a:ext uri="{FF2B5EF4-FFF2-40B4-BE49-F238E27FC236}">
                <a16:creationId xmlns:a16="http://schemas.microsoft.com/office/drawing/2014/main" id="{2AE5E2DF-BBC2-753B-156A-A017B0D98FD8}"/>
              </a:ext>
            </a:extLst>
          </p:cNvPr>
          <p:cNvSpPr txBox="1"/>
          <p:nvPr/>
        </p:nvSpPr>
        <p:spPr>
          <a:xfrm>
            <a:off x="316709" y="2618423"/>
            <a:ext cx="1339056" cy="411972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spc="-50" dirty="0">
                <a:solidFill>
                  <a:srgbClr val="E8882B"/>
                </a:solidFill>
                <a:latin typeface="Lucida Sans"/>
                <a:cs typeface="Lucida Sans"/>
              </a:rPr>
              <a:t>Code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analysis</a:t>
            </a:r>
            <a:endParaRPr sz="875">
              <a:latin typeface="Lucida Sans"/>
              <a:cs typeface="Lucida Sans"/>
            </a:endParaRPr>
          </a:p>
          <a:p>
            <a:pPr marL="7938"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spc="-28" dirty="0">
                <a:solidFill>
                  <a:srgbClr val="E8882B"/>
                </a:solidFill>
                <a:latin typeface="Lucida Sans"/>
                <a:cs typeface="Lucida Sans"/>
              </a:rPr>
              <a:t>Source</a:t>
            </a:r>
            <a:r>
              <a:rPr sz="875" spc="-47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available?</a:t>
            </a:r>
            <a:endParaRPr sz="875">
              <a:latin typeface="Lucida Sans"/>
              <a:cs typeface="Lucida Sans"/>
            </a:endParaRPr>
          </a:p>
          <a:p>
            <a:pPr marL="7938">
              <a:spcBef>
                <a:spcPts val="13"/>
              </a:spcBef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b="1" spc="-53" dirty="0">
                <a:solidFill>
                  <a:srgbClr val="E8882B"/>
                </a:solidFill>
                <a:latin typeface="Lucida Sans"/>
                <a:cs typeface="Lucida Sans"/>
              </a:rPr>
              <a:t>Gotchas</a:t>
            </a:r>
            <a:r>
              <a:rPr sz="875" spc="-53" dirty="0">
                <a:solidFill>
                  <a:srgbClr val="E8882B"/>
                </a:solidFill>
                <a:latin typeface="Lucida Sans"/>
                <a:cs typeface="Lucida Sans"/>
              </a:rPr>
              <a:t>:</a:t>
            </a:r>
            <a:r>
              <a:rPr sz="875" spc="-38" dirty="0">
                <a:solidFill>
                  <a:srgbClr val="E8882B"/>
                </a:solidFill>
                <a:latin typeface="Lucida Sans"/>
                <a:cs typeface="Lucida Sans"/>
              </a:rPr>
              <a:t> huge 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surface,</a:t>
            </a:r>
            <a:endParaRPr sz="875">
              <a:latin typeface="Lucida Sans"/>
              <a:cs typeface="Lucida Sans"/>
            </a:endParaRPr>
          </a:p>
        </p:txBody>
      </p:sp>
      <p:sp>
        <p:nvSpPr>
          <p:cNvPr id="105" name="object 20">
            <a:extLst>
              <a:ext uri="{FF2B5EF4-FFF2-40B4-BE49-F238E27FC236}">
                <a16:creationId xmlns:a16="http://schemas.microsoft.com/office/drawing/2014/main" id="{BE8649B3-FB16-D558-4894-D185A67A39EA}"/>
              </a:ext>
            </a:extLst>
          </p:cNvPr>
          <p:cNvSpPr txBox="1"/>
          <p:nvPr/>
        </p:nvSpPr>
        <p:spPr>
          <a:xfrm>
            <a:off x="492127" y="3014662"/>
            <a:ext cx="838200" cy="142668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875" spc="-28" dirty="0">
                <a:solidFill>
                  <a:srgbClr val="E8882B"/>
                </a:solidFill>
                <a:latin typeface="Lucida Sans"/>
                <a:cs typeface="Lucida Sans"/>
              </a:rPr>
              <a:t>many</a:t>
            </a:r>
            <a:r>
              <a:rPr sz="875" spc="-53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languages</a:t>
            </a:r>
            <a:endParaRPr sz="875">
              <a:latin typeface="Lucida Sans"/>
              <a:cs typeface="Lucida Sans"/>
            </a:endParaRPr>
          </a:p>
        </p:txBody>
      </p:sp>
      <p:sp>
        <p:nvSpPr>
          <p:cNvPr id="106" name="object 21">
            <a:extLst>
              <a:ext uri="{FF2B5EF4-FFF2-40B4-BE49-F238E27FC236}">
                <a16:creationId xmlns:a16="http://schemas.microsoft.com/office/drawing/2014/main" id="{8C77A2E9-9275-10FA-C45C-DAD9FE840FA2}"/>
              </a:ext>
            </a:extLst>
          </p:cNvPr>
          <p:cNvSpPr txBox="1"/>
          <p:nvPr/>
        </p:nvSpPr>
        <p:spPr>
          <a:xfrm>
            <a:off x="1626801" y="2547619"/>
            <a:ext cx="197644" cy="614015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3938" spc="-19" dirty="0">
                <a:solidFill>
                  <a:srgbClr val="FFFFFF"/>
                </a:solidFill>
                <a:latin typeface="Trebuchet MS"/>
                <a:cs typeface="Trebuchet MS"/>
              </a:rPr>
              <a:t>}</a:t>
            </a:r>
            <a:endParaRPr sz="3938">
              <a:latin typeface="Trebuchet MS"/>
              <a:cs typeface="Trebuchet MS"/>
            </a:endParaRPr>
          </a:p>
        </p:txBody>
      </p:sp>
      <p:grpSp>
        <p:nvGrpSpPr>
          <p:cNvPr id="107" name="object 22">
            <a:extLst>
              <a:ext uri="{FF2B5EF4-FFF2-40B4-BE49-F238E27FC236}">
                <a16:creationId xmlns:a16="http://schemas.microsoft.com/office/drawing/2014/main" id="{47CF37F8-621E-CE1A-8C0B-5EE271B7C6FF}"/>
              </a:ext>
            </a:extLst>
          </p:cNvPr>
          <p:cNvGrpSpPr/>
          <p:nvPr/>
        </p:nvGrpSpPr>
        <p:grpSpPr>
          <a:xfrm>
            <a:off x="1796415" y="2613659"/>
            <a:ext cx="5218113" cy="1684338"/>
            <a:chOff x="2874264" y="4181855"/>
            <a:chExt cx="8348980" cy="2694940"/>
          </a:xfrm>
        </p:grpSpPr>
        <p:pic>
          <p:nvPicPr>
            <p:cNvPr id="108" name="object 23">
              <a:extLst>
                <a:ext uri="{FF2B5EF4-FFF2-40B4-BE49-F238E27FC236}">
                  <a16:creationId xmlns:a16="http://schemas.microsoft.com/office/drawing/2014/main" id="{149EC854-CAF5-7DF2-D035-4C32AD80B9E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2760" y="4181855"/>
              <a:ext cx="3575303" cy="490727"/>
            </a:xfrm>
            <a:prstGeom prst="rect">
              <a:avLst/>
            </a:prstGeom>
          </p:spPr>
        </p:pic>
        <p:sp>
          <p:nvSpPr>
            <p:cNvPr id="109" name="object 24">
              <a:extLst>
                <a:ext uri="{FF2B5EF4-FFF2-40B4-BE49-F238E27FC236}">
                  <a16:creationId xmlns:a16="http://schemas.microsoft.com/office/drawing/2014/main" id="{61896A08-B908-872B-35E4-FD35198166BF}"/>
                </a:ext>
              </a:extLst>
            </p:cNvPr>
            <p:cNvSpPr/>
            <p:nvPr/>
          </p:nvSpPr>
          <p:spPr>
            <a:xfrm>
              <a:off x="3071002" y="4275321"/>
              <a:ext cx="3369310" cy="337820"/>
            </a:xfrm>
            <a:custGeom>
              <a:avLst/>
              <a:gdLst/>
              <a:ahLst/>
              <a:cxnLst/>
              <a:rect l="l" t="t" r="r" b="b"/>
              <a:pathLst>
                <a:path w="3369310" h="337820">
                  <a:moveTo>
                    <a:pt x="3241427" y="50635"/>
                  </a:moveTo>
                  <a:lnTo>
                    <a:pt x="0" y="312021"/>
                  </a:lnTo>
                  <a:lnTo>
                    <a:pt x="2042" y="337338"/>
                  </a:lnTo>
                  <a:lnTo>
                    <a:pt x="3243468" y="75953"/>
                  </a:lnTo>
                  <a:lnTo>
                    <a:pt x="3241427" y="50635"/>
                  </a:lnTo>
                  <a:close/>
                </a:path>
                <a:path w="3369310" h="337820">
                  <a:moveTo>
                    <a:pt x="3360426" y="49615"/>
                  </a:moveTo>
                  <a:lnTo>
                    <a:pt x="3254085" y="49615"/>
                  </a:lnTo>
                  <a:lnTo>
                    <a:pt x="3256126" y="74932"/>
                  </a:lnTo>
                  <a:lnTo>
                    <a:pt x="3243468" y="75953"/>
                  </a:lnTo>
                  <a:lnTo>
                    <a:pt x="3247551" y="126588"/>
                  </a:lnTo>
                  <a:lnTo>
                    <a:pt x="3369036" y="53086"/>
                  </a:lnTo>
                  <a:lnTo>
                    <a:pt x="3360426" y="49615"/>
                  </a:lnTo>
                  <a:close/>
                </a:path>
                <a:path w="3369310" h="337820">
                  <a:moveTo>
                    <a:pt x="3254085" y="49615"/>
                  </a:moveTo>
                  <a:lnTo>
                    <a:pt x="3241427" y="50635"/>
                  </a:lnTo>
                  <a:lnTo>
                    <a:pt x="3243468" y="75953"/>
                  </a:lnTo>
                  <a:lnTo>
                    <a:pt x="3256126" y="74932"/>
                  </a:lnTo>
                  <a:lnTo>
                    <a:pt x="3254085" y="49615"/>
                  </a:lnTo>
                  <a:close/>
                </a:path>
                <a:path w="3369310" h="337820">
                  <a:moveTo>
                    <a:pt x="3237344" y="0"/>
                  </a:moveTo>
                  <a:lnTo>
                    <a:pt x="3241427" y="50635"/>
                  </a:lnTo>
                  <a:lnTo>
                    <a:pt x="3254085" y="49615"/>
                  </a:lnTo>
                  <a:lnTo>
                    <a:pt x="3360426" y="49615"/>
                  </a:lnTo>
                  <a:lnTo>
                    <a:pt x="3237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75"/>
            </a:p>
          </p:txBody>
        </p:sp>
        <p:pic>
          <p:nvPicPr>
            <p:cNvPr id="110" name="object 25">
              <a:extLst>
                <a:ext uri="{FF2B5EF4-FFF2-40B4-BE49-F238E27FC236}">
                  <a16:creationId xmlns:a16="http://schemas.microsoft.com/office/drawing/2014/main" id="{097554DF-B22B-B02D-4A5C-453CBDE18BE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4264" y="4931663"/>
              <a:ext cx="3931920" cy="1472184"/>
            </a:xfrm>
            <a:prstGeom prst="rect">
              <a:avLst/>
            </a:prstGeom>
          </p:spPr>
        </p:pic>
        <p:sp>
          <p:nvSpPr>
            <p:cNvPr id="111" name="object 26">
              <a:extLst>
                <a:ext uri="{FF2B5EF4-FFF2-40B4-BE49-F238E27FC236}">
                  <a16:creationId xmlns:a16="http://schemas.microsoft.com/office/drawing/2014/main" id="{0194B388-59C9-6B25-A85C-7CCA2D8612D7}"/>
                </a:ext>
              </a:extLst>
            </p:cNvPr>
            <p:cNvSpPr/>
            <p:nvPr/>
          </p:nvSpPr>
          <p:spPr>
            <a:xfrm>
              <a:off x="2914491" y="5060699"/>
              <a:ext cx="3724275" cy="1282700"/>
            </a:xfrm>
            <a:custGeom>
              <a:avLst/>
              <a:gdLst/>
              <a:ahLst/>
              <a:cxnLst/>
              <a:rect l="l" t="t" r="r" b="b"/>
              <a:pathLst>
                <a:path w="3724275" h="1282700">
                  <a:moveTo>
                    <a:pt x="3599258" y="48150"/>
                  </a:moveTo>
                  <a:lnTo>
                    <a:pt x="0" y="1258462"/>
                  </a:lnTo>
                  <a:lnTo>
                    <a:pt x="8094" y="1282536"/>
                  </a:lnTo>
                  <a:lnTo>
                    <a:pt x="3607354" y="72225"/>
                  </a:lnTo>
                  <a:lnTo>
                    <a:pt x="3599258" y="48150"/>
                  </a:lnTo>
                  <a:close/>
                </a:path>
                <a:path w="3724275" h="1282700">
                  <a:moveTo>
                    <a:pt x="3699421" y="44100"/>
                  </a:moveTo>
                  <a:lnTo>
                    <a:pt x="3611302" y="44100"/>
                  </a:lnTo>
                  <a:lnTo>
                    <a:pt x="3619397" y="68176"/>
                  </a:lnTo>
                  <a:lnTo>
                    <a:pt x="3607354" y="72225"/>
                  </a:lnTo>
                  <a:lnTo>
                    <a:pt x="3623546" y="120376"/>
                  </a:lnTo>
                  <a:lnTo>
                    <a:pt x="3699421" y="44100"/>
                  </a:lnTo>
                  <a:close/>
                </a:path>
                <a:path w="3724275" h="1282700">
                  <a:moveTo>
                    <a:pt x="3611302" y="44100"/>
                  </a:moveTo>
                  <a:lnTo>
                    <a:pt x="3599258" y="48150"/>
                  </a:lnTo>
                  <a:lnTo>
                    <a:pt x="3607354" y="72225"/>
                  </a:lnTo>
                  <a:lnTo>
                    <a:pt x="3619397" y="68176"/>
                  </a:lnTo>
                  <a:lnTo>
                    <a:pt x="3611302" y="44100"/>
                  </a:lnTo>
                  <a:close/>
                </a:path>
                <a:path w="3724275" h="1282700">
                  <a:moveTo>
                    <a:pt x="3583067" y="0"/>
                  </a:moveTo>
                  <a:lnTo>
                    <a:pt x="3599258" y="48150"/>
                  </a:lnTo>
                  <a:lnTo>
                    <a:pt x="3611302" y="44100"/>
                  </a:lnTo>
                  <a:lnTo>
                    <a:pt x="3699421" y="44100"/>
                  </a:lnTo>
                  <a:lnTo>
                    <a:pt x="3723683" y="19710"/>
                  </a:lnTo>
                  <a:lnTo>
                    <a:pt x="35830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75"/>
            </a:p>
          </p:txBody>
        </p:sp>
        <p:pic>
          <p:nvPicPr>
            <p:cNvPr id="112" name="object 27">
              <a:extLst>
                <a:ext uri="{FF2B5EF4-FFF2-40B4-BE49-F238E27FC236}">
                  <a16:creationId xmlns:a16="http://schemas.microsoft.com/office/drawing/2014/main" id="{4C6D399F-EDC0-616D-CC3A-C449A4F6E7D9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0144" y="4422647"/>
              <a:ext cx="2660904" cy="1417320"/>
            </a:xfrm>
            <a:prstGeom prst="rect">
              <a:avLst/>
            </a:prstGeom>
          </p:spPr>
        </p:pic>
        <p:sp>
          <p:nvSpPr>
            <p:cNvPr id="113" name="object 28">
              <a:extLst>
                <a:ext uri="{FF2B5EF4-FFF2-40B4-BE49-F238E27FC236}">
                  <a16:creationId xmlns:a16="http://schemas.microsoft.com/office/drawing/2014/main" id="{32B00CEB-2157-1A68-9347-25A9A405A068}"/>
                </a:ext>
              </a:extLst>
            </p:cNvPr>
            <p:cNvSpPr/>
            <p:nvPr/>
          </p:nvSpPr>
          <p:spPr>
            <a:xfrm>
              <a:off x="8177109" y="4443136"/>
              <a:ext cx="2454910" cy="1212215"/>
            </a:xfrm>
            <a:custGeom>
              <a:avLst/>
              <a:gdLst/>
              <a:ahLst/>
              <a:cxnLst/>
              <a:rect l="l" t="t" r="r" b="b"/>
              <a:pathLst>
                <a:path w="2454909" h="1212214">
                  <a:moveTo>
                    <a:pt x="86145" y="1097559"/>
                  </a:moveTo>
                  <a:lnTo>
                    <a:pt x="0" y="1210433"/>
                  </a:lnTo>
                  <a:lnTo>
                    <a:pt x="141984" y="1211624"/>
                  </a:lnTo>
                  <a:lnTo>
                    <a:pt x="122383" y="1171583"/>
                  </a:lnTo>
                  <a:lnTo>
                    <a:pt x="108242" y="1171583"/>
                  </a:lnTo>
                  <a:lnTo>
                    <a:pt x="97073" y="1148770"/>
                  </a:lnTo>
                  <a:lnTo>
                    <a:pt x="108481" y="1143186"/>
                  </a:lnTo>
                  <a:lnTo>
                    <a:pt x="86145" y="1097559"/>
                  </a:lnTo>
                  <a:close/>
                </a:path>
                <a:path w="2454909" h="1212214">
                  <a:moveTo>
                    <a:pt x="108481" y="1143186"/>
                  </a:moveTo>
                  <a:lnTo>
                    <a:pt x="97073" y="1148770"/>
                  </a:lnTo>
                  <a:lnTo>
                    <a:pt x="108242" y="1171583"/>
                  </a:lnTo>
                  <a:lnTo>
                    <a:pt x="119649" y="1165999"/>
                  </a:lnTo>
                  <a:lnTo>
                    <a:pt x="108481" y="1143186"/>
                  </a:lnTo>
                  <a:close/>
                </a:path>
                <a:path w="2454909" h="1212214">
                  <a:moveTo>
                    <a:pt x="119649" y="1165999"/>
                  </a:moveTo>
                  <a:lnTo>
                    <a:pt x="108242" y="1171583"/>
                  </a:lnTo>
                  <a:lnTo>
                    <a:pt x="122383" y="1171583"/>
                  </a:lnTo>
                  <a:lnTo>
                    <a:pt x="119649" y="1165999"/>
                  </a:lnTo>
                  <a:close/>
                </a:path>
                <a:path w="2454909" h="1212214">
                  <a:moveTo>
                    <a:pt x="2443661" y="0"/>
                  </a:moveTo>
                  <a:lnTo>
                    <a:pt x="108481" y="1143186"/>
                  </a:lnTo>
                  <a:lnTo>
                    <a:pt x="119649" y="1165999"/>
                  </a:lnTo>
                  <a:lnTo>
                    <a:pt x="2454828" y="22813"/>
                  </a:lnTo>
                  <a:lnTo>
                    <a:pt x="24436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75"/>
            </a:p>
          </p:txBody>
        </p:sp>
        <p:pic>
          <p:nvPicPr>
            <p:cNvPr id="114" name="object 29">
              <a:extLst>
                <a:ext uri="{FF2B5EF4-FFF2-40B4-BE49-F238E27FC236}">
                  <a16:creationId xmlns:a16="http://schemas.microsoft.com/office/drawing/2014/main" id="{B24F498F-CAA3-EF1D-B0E9-B20258063EEB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8600" y="6355079"/>
              <a:ext cx="3374136" cy="521207"/>
            </a:xfrm>
            <a:prstGeom prst="rect">
              <a:avLst/>
            </a:prstGeom>
          </p:spPr>
        </p:pic>
        <p:sp>
          <p:nvSpPr>
            <p:cNvPr id="115" name="object 30">
              <a:extLst>
                <a:ext uri="{FF2B5EF4-FFF2-40B4-BE49-F238E27FC236}">
                  <a16:creationId xmlns:a16="http://schemas.microsoft.com/office/drawing/2014/main" id="{051A1F44-4A83-C874-3398-BD0022C4151A}"/>
                </a:ext>
              </a:extLst>
            </p:cNvPr>
            <p:cNvSpPr/>
            <p:nvPr/>
          </p:nvSpPr>
          <p:spPr>
            <a:xfrm>
              <a:off x="8016873" y="6451215"/>
              <a:ext cx="3167380" cy="365760"/>
            </a:xfrm>
            <a:custGeom>
              <a:avLst/>
              <a:gdLst/>
              <a:ahLst/>
              <a:cxnLst/>
              <a:rect l="l" t="t" r="r" b="b"/>
              <a:pathLst>
                <a:path w="3167379" h="365759">
                  <a:moveTo>
                    <a:pt x="127631" y="50571"/>
                  </a:moveTo>
                  <a:lnTo>
                    <a:pt x="125225" y="75857"/>
                  </a:lnTo>
                  <a:lnTo>
                    <a:pt x="3164803" y="365142"/>
                  </a:lnTo>
                  <a:lnTo>
                    <a:pt x="3167208" y="339857"/>
                  </a:lnTo>
                  <a:lnTo>
                    <a:pt x="127631" y="50571"/>
                  </a:lnTo>
                  <a:close/>
                </a:path>
                <a:path w="3167379" h="365759">
                  <a:moveTo>
                    <a:pt x="132444" y="0"/>
                  </a:moveTo>
                  <a:lnTo>
                    <a:pt x="0" y="51181"/>
                  </a:lnTo>
                  <a:lnTo>
                    <a:pt x="120412" y="126428"/>
                  </a:lnTo>
                  <a:lnTo>
                    <a:pt x="125225" y="75857"/>
                  </a:lnTo>
                  <a:lnTo>
                    <a:pt x="112586" y="74654"/>
                  </a:lnTo>
                  <a:lnTo>
                    <a:pt x="114993" y="49368"/>
                  </a:lnTo>
                  <a:lnTo>
                    <a:pt x="127746" y="49368"/>
                  </a:lnTo>
                  <a:lnTo>
                    <a:pt x="132444" y="0"/>
                  </a:lnTo>
                  <a:close/>
                </a:path>
                <a:path w="3167379" h="365759">
                  <a:moveTo>
                    <a:pt x="114993" y="49368"/>
                  </a:moveTo>
                  <a:lnTo>
                    <a:pt x="112586" y="74654"/>
                  </a:lnTo>
                  <a:lnTo>
                    <a:pt x="125225" y="75857"/>
                  </a:lnTo>
                  <a:lnTo>
                    <a:pt x="127631" y="50571"/>
                  </a:lnTo>
                  <a:lnTo>
                    <a:pt x="114993" y="49368"/>
                  </a:lnTo>
                  <a:close/>
                </a:path>
                <a:path w="3167379" h="365759">
                  <a:moveTo>
                    <a:pt x="127746" y="49368"/>
                  </a:moveTo>
                  <a:lnTo>
                    <a:pt x="114993" y="49368"/>
                  </a:lnTo>
                  <a:lnTo>
                    <a:pt x="127631" y="50571"/>
                  </a:lnTo>
                  <a:lnTo>
                    <a:pt x="127746" y="493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75"/>
            </a:p>
          </p:txBody>
        </p:sp>
      </p:grpSp>
      <p:sp>
        <p:nvSpPr>
          <p:cNvPr id="116" name="object 31">
            <a:extLst>
              <a:ext uri="{FF2B5EF4-FFF2-40B4-BE49-F238E27FC236}">
                <a16:creationId xmlns:a16="http://schemas.microsoft.com/office/drawing/2014/main" id="{1C4EC6C8-8DC1-F81B-21DE-75A6C06323E6}"/>
              </a:ext>
            </a:extLst>
          </p:cNvPr>
          <p:cNvSpPr txBox="1"/>
          <p:nvPr/>
        </p:nvSpPr>
        <p:spPr>
          <a:xfrm>
            <a:off x="316709" y="3744278"/>
            <a:ext cx="1225550" cy="411972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spc="-28" dirty="0">
                <a:solidFill>
                  <a:srgbClr val="E8882B"/>
                </a:solidFill>
                <a:latin typeface="Lucida Sans"/>
                <a:cs typeface="Lucida Sans"/>
              </a:rPr>
              <a:t>Sanitizing</a:t>
            </a:r>
            <a:r>
              <a:rPr sz="875" spc="-44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47" dirty="0">
                <a:solidFill>
                  <a:srgbClr val="E8882B"/>
                </a:solidFill>
                <a:latin typeface="Lucida Sans"/>
                <a:cs typeface="Lucida Sans"/>
              </a:rPr>
              <a:t>user</a:t>
            </a:r>
            <a:r>
              <a:rPr sz="875" spc="-4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16" dirty="0">
                <a:solidFill>
                  <a:srgbClr val="E8882B"/>
                </a:solidFill>
                <a:latin typeface="Lucida Sans"/>
                <a:cs typeface="Lucida Sans"/>
              </a:rPr>
              <a:t>input</a:t>
            </a:r>
            <a:endParaRPr sz="875">
              <a:latin typeface="Lucida Sans"/>
              <a:cs typeface="Lucida Sans"/>
            </a:endParaRPr>
          </a:p>
          <a:p>
            <a:pPr marL="7938">
              <a:spcBef>
                <a:spcPts val="13"/>
              </a:spcBef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spc="-13" dirty="0">
                <a:solidFill>
                  <a:srgbClr val="E8882B"/>
                </a:solidFill>
                <a:latin typeface="Lucida Sans"/>
                <a:cs typeface="Lucida Sans"/>
              </a:rPr>
              <a:t>Static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44" dirty="0">
                <a:solidFill>
                  <a:srgbClr val="E8882B"/>
                </a:solidFill>
                <a:latin typeface="Lucida Sans"/>
                <a:cs typeface="Lucida Sans"/>
              </a:rPr>
              <a:t>code</a:t>
            </a:r>
            <a:r>
              <a:rPr sz="875" spc="-34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analysis</a:t>
            </a:r>
            <a:endParaRPr sz="875">
              <a:latin typeface="Lucida Sans"/>
              <a:cs typeface="Lucida Sans"/>
            </a:endParaRPr>
          </a:p>
          <a:p>
            <a:pPr marL="7938">
              <a:spcBef>
                <a:spcPts val="16"/>
              </a:spcBef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b="1" spc="-44" dirty="0">
                <a:solidFill>
                  <a:srgbClr val="E8882B"/>
                </a:solidFill>
                <a:latin typeface="Lucida Sans"/>
                <a:cs typeface="Lucida Sans"/>
              </a:rPr>
              <a:t>Gotcha</a:t>
            </a:r>
            <a:r>
              <a:rPr sz="875" spc="-44" dirty="0">
                <a:solidFill>
                  <a:srgbClr val="E8882B"/>
                </a:solidFill>
                <a:latin typeface="Lucida Sans"/>
                <a:cs typeface="Lucida Sans"/>
              </a:rPr>
              <a:t>:</a:t>
            </a:r>
            <a:r>
              <a:rPr sz="875" spc="-13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6" dirty="0">
                <a:solidFill>
                  <a:srgbClr val="E8882B"/>
                </a:solidFill>
                <a:latin typeface="Lucida Sans"/>
                <a:cs typeface="Lucida Sans"/>
              </a:rPr>
              <a:t>log-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leaking</a:t>
            </a:r>
            <a:endParaRPr sz="875">
              <a:latin typeface="Lucida Sans"/>
              <a:cs typeface="Lucida Sans"/>
            </a:endParaRPr>
          </a:p>
        </p:txBody>
      </p:sp>
      <p:sp>
        <p:nvSpPr>
          <p:cNvPr id="117" name="object 32">
            <a:extLst>
              <a:ext uri="{FF2B5EF4-FFF2-40B4-BE49-F238E27FC236}">
                <a16:creationId xmlns:a16="http://schemas.microsoft.com/office/drawing/2014/main" id="{F8680720-4F9F-BC2C-7CF1-7976BDFF3853}"/>
              </a:ext>
            </a:extLst>
          </p:cNvPr>
          <p:cNvSpPr txBox="1"/>
          <p:nvPr/>
        </p:nvSpPr>
        <p:spPr>
          <a:xfrm>
            <a:off x="1550397" y="3614419"/>
            <a:ext cx="197644" cy="614015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3938" spc="-19" dirty="0">
                <a:solidFill>
                  <a:srgbClr val="FFFFFF"/>
                </a:solidFill>
                <a:latin typeface="Trebuchet MS"/>
                <a:cs typeface="Trebuchet MS"/>
              </a:rPr>
              <a:t>}</a:t>
            </a:r>
            <a:endParaRPr sz="3938">
              <a:latin typeface="Trebuchet MS"/>
              <a:cs typeface="Trebuchet MS"/>
            </a:endParaRPr>
          </a:p>
        </p:txBody>
      </p:sp>
      <p:sp>
        <p:nvSpPr>
          <p:cNvPr id="118" name="object 33">
            <a:extLst>
              <a:ext uri="{FF2B5EF4-FFF2-40B4-BE49-F238E27FC236}">
                <a16:creationId xmlns:a16="http://schemas.microsoft.com/office/drawing/2014/main" id="{B2B19E41-338D-4ED6-F432-2AF3897E84DD}"/>
              </a:ext>
            </a:extLst>
          </p:cNvPr>
          <p:cNvSpPr txBox="1"/>
          <p:nvPr/>
        </p:nvSpPr>
        <p:spPr>
          <a:xfrm>
            <a:off x="6960719" y="2439352"/>
            <a:ext cx="1744663" cy="673886"/>
          </a:xfrm>
          <a:prstGeom prst="rect">
            <a:avLst/>
          </a:prstGeom>
        </p:spPr>
        <p:txBody>
          <a:bodyPr vert="horz" wrap="square" lIns="0" tIns="5953" rIns="0" bIns="0" rtlCol="0">
            <a:spAutoFit/>
          </a:bodyPr>
          <a:lstStyle/>
          <a:p>
            <a:pPr marL="183356" marR="250428" indent="-175419">
              <a:lnSpc>
                <a:spcPct val="101400"/>
              </a:lnSpc>
              <a:spcBef>
                <a:spcPts val="47"/>
              </a:spcBef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spc="-25" dirty="0">
                <a:solidFill>
                  <a:srgbClr val="E8882B"/>
                </a:solidFill>
                <a:latin typeface="Lucida Sans"/>
                <a:cs typeface="Lucida Sans"/>
              </a:rPr>
              <a:t>Sensitive</a:t>
            </a:r>
            <a:r>
              <a:rPr sz="875" spc="-34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configuration </a:t>
            </a:r>
            <a:r>
              <a:rPr sz="875" spc="-47" dirty="0">
                <a:solidFill>
                  <a:srgbClr val="E8882B"/>
                </a:solidFill>
                <a:latin typeface="Lucida Sans"/>
                <a:cs typeface="Lucida Sans"/>
              </a:rPr>
              <a:t>(passwords,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API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53" dirty="0">
                <a:solidFill>
                  <a:srgbClr val="E8882B"/>
                </a:solidFill>
                <a:latin typeface="Lucida Sans"/>
                <a:cs typeface="Lucida Sans"/>
              </a:rPr>
              <a:t>keys,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19" dirty="0">
                <a:solidFill>
                  <a:srgbClr val="E8882B"/>
                </a:solidFill>
                <a:latin typeface="Lucida Sans"/>
                <a:cs typeface="Lucida Sans"/>
              </a:rPr>
              <a:t>etc.)</a:t>
            </a:r>
            <a:endParaRPr sz="875">
              <a:latin typeface="Lucida Sans"/>
              <a:cs typeface="Lucida Sans"/>
            </a:endParaRPr>
          </a:p>
          <a:p>
            <a:pPr marL="183356" marR="3175" indent="-175419">
              <a:lnSpc>
                <a:spcPct val="97900"/>
              </a:lnSpc>
              <a:spcBef>
                <a:spcPts val="38"/>
              </a:spcBef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b="1" spc="-53" dirty="0">
                <a:solidFill>
                  <a:srgbClr val="E8882B"/>
                </a:solidFill>
                <a:latin typeface="Lucida Sans"/>
                <a:cs typeface="Lucida Sans"/>
              </a:rPr>
              <a:t>Gotchas</a:t>
            </a:r>
            <a:r>
              <a:rPr sz="875" spc="-53" dirty="0">
                <a:solidFill>
                  <a:srgbClr val="E8882B"/>
                </a:solidFill>
                <a:latin typeface="Lucida Sans"/>
                <a:cs typeface="Lucida Sans"/>
              </a:rPr>
              <a:t>:</a:t>
            </a:r>
            <a:r>
              <a:rPr sz="875" spc="19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56" dirty="0">
                <a:solidFill>
                  <a:srgbClr val="E8882B"/>
                </a:solidFill>
                <a:latin typeface="Lucida Sans"/>
                <a:cs typeface="Lucida Sans"/>
              </a:rPr>
              <a:t>commits-</a:t>
            </a:r>
            <a:r>
              <a:rPr sz="875" spc="-69" dirty="0">
                <a:solidFill>
                  <a:srgbClr val="E8882B"/>
                </a:solidFill>
                <a:latin typeface="Lucida Sans"/>
                <a:cs typeface="Lucida Sans"/>
              </a:rPr>
              <a:t>to-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source, </a:t>
            </a:r>
            <a:r>
              <a:rPr sz="875" spc="-71" dirty="0">
                <a:solidFill>
                  <a:srgbClr val="E8882B"/>
                </a:solidFill>
                <a:latin typeface="Lucida Sans"/>
                <a:cs typeface="Lucida Sans"/>
              </a:rPr>
              <a:t>non-</a:t>
            </a:r>
            <a:r>
              <a:rPr sz="875" spc="-34" dirty="0">
                <a:solidFill>
                  <a:srgbClr val="E8882B"/>
                </a:solidFill>
                <a:latin typeface="Lucida Sans"/>
                <a:cs typeface="Lucida Sans"/>
              </a:rPr>
              <a:t>separated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50" dirty="0">
                <a:solidFill>
                  <a:srgbClr val="E8882B"/>
                </a:solidFill>
                <a:latin typeface="Lucida Sans"/>
                <a:cs typeface="Lucida Sans"/>
              </a:rPr>
              <a:t>access</a:t>
            </a:r>
            <a:r>
              <a:rPr sz="875" spc="-34" dirty="0">
                <a:solidFill>
                  <a:srgbClr val="E8882B"/>
                </a:solidFill>
                <a:latin typeface="Lucida Sans"/>
                <a:cs typeface="Lucida Sans"/>
              </a:rPr>
              <a:t> (dev.</a:t>
            </a:r>
            <a:r>
              <a:rPr sz="875" spc="-28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22" dirty="0">
                <a:solidFill>
                  <a:srgbClr val="E8882B"/>
                </a:solidFill>
                <a:latin typeface="Lucida Sans"/>
                <a:cs typeface="Lucida Sans"/>
              </a:rPr>
              <a:t>has </a:t>
            </a:r>
            <a:r>
              <a:rPr sz="875" spc="-34" dirty="0">
                <a:solidFill>
                  <a:srgbClr val="E8882B"/>
                </a:solidFill>
                <a:latin typeface="Lucida Sans"/>
                <a:cs typeface="Lucida Sans"/>
              </a:rPr>
              <a:t>cleartext</a:t>
            </a:r>
            <a:r>
              <a:rPr sz="875" spc="-22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password)</a:t>
            </a:r>
            <a:endParaRPr sz="875">
              <a:latin typeface="Lucida Sans"/>
              <a:cs typeface="Lucida Sans"/>
            </a:endParaRPr>
          </a:p>
        </p:txBody>
      </p:sp>
      <p:sp>
        <p:nvSpPr>
          <p:cNvPr id="119" name="object 34">
            <a:extLst>
              <a:ext uri="{FF2B5EF4-FFF2-40B4-BE49-F238E27FC236}">
                <a16:creationId xmlns:a16="http://schemas.microsoft.com/office/drawing/2014/main" id="{EB87C9FE-25CA-75E6-FBE5-472FCA14B9EC}"/>
              </a:ext>
            </a:extLst>
          </p:cNvPr>
          <p:cNvSpPr txBox="1"/>
          <p:nvPr/>
        </p:nvSpPr>
        <p:spPr>
          <a:xfrm>
            <a:off x="6702472" y="2379979"/>
            <a:ext cx="197644" cy="614015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3938" spc="-19" dirty="0">
                <a:solidFill>
                  <a:srgbClr val="FFFFFF"/>
                </a:solidFill>
                <a:latin typeface="Trebuchet MS"/>
                <a:cs typeface="Trebuchet MS"/>
              </a:rPr>
              <a:t>{</a:t>
            </a:r>
            <a:endParaRPr sz="3938">
              <a:latin typeface="Trebuchet MS"/>
              <a:cs typeface="Trebuchet MS"/>
            </a:endParaRPr>
          </a:p>
        </p:txBody>
      </p:sp>
      <p:sp>
        <p:nvSpPr>
          <p:cNvPr id="120" name="object 35">
            <a:extLst>
              <a:ext uri="{FF2B5EF4-FFF2-40B4-BE49-F238E27FC236}">
                <a16:creationId xmlns:a16="http://schemas.microsoft.com/office/drawing/2014/main" id="{8B2475DA-FEB3-9329-C05E-BF9537740882}"/>
              </a:ext>
            </a:extLst>
          </p:cNvPr>
          <p:cNvSpPr txBox="1"/>
          <p:nvPr/>
        </p:nvSpPr>
        <p:spPr>
          <a:xfrm>
            <a:off x="7301325" y="3942397"/>
            <a:ext cx="1558131" cy="805863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spc="-44" dirty="0">
                <a:solidFill>
                  <a:srgbClr val="E8882B"/>
                </a:solidFill>
                <a:latin typeface="Lucida Sans"/>
                <a:cs typeface="Lucida Sans"/>
              </a:rPr>
              <a:t>Business</a:t>
            </a:r>
            <a:r>
              <a:rPr sz="875" spc="-34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41" dirty="0">
                <a:solidFill>
                  <a:srgbClr val="E8882B"/>
                </a:solidFill>
                <a:latin typeface="Lucida Sans"/>
                <a:cs typeface="Lucida Sans"/>
              </a:rPr>
              <a:t>core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13" dirty="0">
                <a:solidFill>
                  <a:srgbClr val="E8882B"/>
                </a:solidFill>
                <a:latin typeface="Lucida Sans"/>
                <a:cs typeface="Lucida Sans"/>
              </a:rPr>
              <a:t>data</a:t>
            </a:r>
            <a:endParaRPr sz="875">
              <a:latin typeface="Lucida Sans"/>
              <a:cs typeface="Lucida Sans"/>
            </a:endParaRPr>
          </a:p>
          <a:p>
            <a:pPr marL="183356" marR="243284" indent="-175419">
              <a:lnSpc>
                <a:spcPct val="101400"/>
              </a:lnSpc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spc="-25" dirty="0">
                <a:solidFill>
                  <a:srgbClr val="E8882B"/>
                </a:solidFill>
                <a:latin typeface="Lucida Sans"/>
                <a:cs typeface="Lucida Sans"/>
              </a:rPr>
              <a:t>Personally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22" dirty="0">
                <a:solidFill>
                  <a:srgbClr val="E8882B"/>
                </a:solidFill>
                <a:latin typeface="Lucida Sans"/>
                <a:cs typeface="Lucida Sans"/>
              </a:rPr>
              <a:t>identifiable </a:t>
            </a:r>
            <a:r>
              <a:rPr sz="875" spc="-28" dirty="0">
                <a:solidFill>
                  <a:srgbClr val="E8882B"/>
                </a:solidFill>
                <a:latin typeface="Lucida Sans"/>
                <a:cs typeface="Lucida Sans"/>
              </a:rPr>
              <a:t>information</a:t>
            </a:r>
            <a:r>
              <a:rPr sz="875" spc="-13" dirty="0">
                <a:solidFill>
                  <a:srgbClr val="E8882B"/>
                </a:solidFill>
                <a:latin typeface="Lucida Sans"/>
                <a:cs typeface="Lucida Sans"/>
              </a:rPr>
              <a:t> (PII)</a:t>
            </a:r>
            <a:endParaRPr sz="875">
              <a:latin typeface="Lucida Sans"/>
              <a:cs typeface="Lucida Sans"/>
            </a:endParaRPr>
          </a:p>
          <a:p>
            <a:pPr marL="7938">
              <a:lnSpc>
                <a:spcPts val="991"/>
              </a:lnSpc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b="1" spc="-53" dirty="0">
                <a:solidFill>
                  <a:srgbClr val="E8882B"/>
                </a:solidFill>
                <a:latin typeface="Lucida Sans"/>
                <a:cs typeface="Lucida Sans"/>
              </a:rPr>
              <a:t>Gotchas</a:t>
            </a:r>
            <a:r>
              <a:rPr sz="875" spc="-53" dirty="0">
                <a:solidFill>
                  <a:srgbClr val="E8882B"/>
                </a:solidFill>
                <a:latin typeface="Lucida Sans"/>
                <a:cs typeface="Lucida Sans"/>
              </a:rPr>
              <a:t>: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44" dirty="0">
                <a:solidFill>
                  <a:srgbClr val="E8882B"/>
                </a:solidFill>
                <a:latin typeface="Lucida Sans"/>
                <a:cs typeface="Lucida Sans"/>
              </a:rPr>
              <a:t>leaks,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General</a:t>
            </a:r>
            <a:endParaRPr sz="875">
              <a:latin typeface="Lucida Sans"/>
              <a:cs typeface="Lucida Sans"/>
            </a:endParaRPr>
          </a:p>
          <a:p>
            <a:pPr marL="183356" marR="3175">
              <a:lnSpc>
                <a:spcPct val="101400"/>
              </a:lnSpc>
            </a:pPr>
            <a:r>
              <a:rPr sz="875" spc="-28" dirty="0">
                <a:solidFill>
                  <a:srgbClr val="E8882B"/>
                </a:solidFill>
                <a:latin typeface="Lucida Sans"/>
                <a:cs typeface="Lucida Sans"/>
              </a:rPr>
              <a:t>Data</a:t>
            </a:r>
            <a:r>
              <a:rPr sz="875" spc="-34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22" dirty="0">
                <a:solidFill>
                  <a:srgbClr val="E8882B"/>
                </a:solidFill>
                <a:latin typeface="Lucida Sans"/>
                <a:cs typeface="Lucida Sans"/>
              </a:rPr>
              <a:t>Protection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25" dirty="0">
                <a:solidFill>
                  <a:srgbClr val="E8882B"/>
                </a:solidFill>
                <a:latin typeface="Lucida Sans"/>
                <a:cs typeface="Lucida Sans"/>
              </a:rPr>
              <a:t>Regulation </a:t>
            </a:r>
            <a:r>
              <a:rPr sz="875" spc="-19" dirty="0">
                <a:solidFill>
                  <a:srgbClr val="E8882B"/>
                </a:solidFill>
                <a:latin typeface="Lucida Sans"/>
                <a:cs typeface="Lucida Sans"/>
              </a:rPr>
              <a:t>(GDPR</a:t>
            </a:r>
            <a:r>
              <a:rPr sz="875" spc="-4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(in</a:t>
            </a:r>
            <a:r>
              <a:rPr sz="875" spc="-4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Europe))</a:t>
            </a:r>
            <a:endParaRPr sz="875">
              <a:latin typeface="Lucida Sans"/>
              <a:cs typeface="Lucida Sans"/>
            </a:endParaRPr>
          </a:p>
        </p:txBody>
      </p:sp>
      <p:sp>
        <p:nvSpPr>
          <p:cNvPr id="121" name="object 36">
            <a:extLst>
              <a:ext uri="{FF2B5EF4-FFF2-40B4-BE49-F238E27FC236}">
                <a16:creationId xmlns:a16="http://schemas.microsoft.com/office/drawing/2014/main" id="{297F1239-3848-1C64-A02B-5D322F942E3E}"/>
              </a:ext>
            </a:extLst>
          </p:cNvPr>
          <p:cNvSpPr txBox="1"/>
          <p:nvPr/>
        </p:nvSpPr>
        <p:spPr>
          <a:xfrm>
            <a:off x="7063061" y="3854450"/>
            <a:ext cx="197644" cy="614015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3938" spc="-19" dirty="0">
                <a:solidFill>
                  <a:srgbClr val="FFFFFF"/>
                </a:solidFill>
                <a:latin typeface="Trebuchet MS"/>
                <a:cs typeface="Trebuchet MS"/>
              </a:rPr>
              <a:t>{</a:t>
            </a:r>
            <a:endParaRPr sz="3938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97712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99425" y="1555286"/>
            <a:ext cx="5201819" cy="224478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7938" algn="ctr" defTabSz="914400"/>
            <a:r>
              <a:rPr lang="en-US" sz="6100" kern="1200" spc="-9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Container security – Top 5</a:t>
            </a:r>
            <a:endParaRPr lang="en-US" sz="61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799424" y="1412730"/>
            <a:ext cx="5201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799424" y="3800067"/>
            <a:ext cx="5201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942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7F64A-B472-38EA-992F-D17BF6E36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6962" y="2621087"/>
            <a:ext cx="4101845" cy="1650869"/>
          </a:xfrm>
        </p:spPr>
        <p:txBody>
          <a:bodyPr vert="horz" lIns="91440" tIns="45720" rIns="91440" bIns="45720" rtlCol="0">
            <a:normAutofit/>
          </a:bodyPr>
          <a:lstStyle/>
          <a:p>
            <a:pPr marL="12700" indent="-228600" algn="l" defTabSz="914400">
              <a:spcBef>
                <a:spcPts val="940"/>
              </a:spcBef>
              <a:buFont typeface="Arial" panose="020B0604020202020204" pitchFamily="34" charset="0"/>
              <a:buChar char="•"/>
            </a:pPr>
            <a:r>
              <a:rPr lang="en-US" sz="1600" spc="-125" dirty="0">
                <a:solidFill>
                  <a:schemeClr val="bg1"/>
                </a:solidFill>
              </a:rPr>
              <a:t>Container Image &amp; supply chain security</a:t>
            </a:r>
          </a:p>
          <a:p>
            <a:pPr marL="12700" indent="-228600" algn="l" defTabSz="914400">
              <a:spcBef>
                <a:spcPts val="940"/>
              </a:spcBef>
              <a:buFont typeface="Arial" panose="020B0604020202020204" pitchFamily="34" charset="0"/>
              <a:buChar char="•"/>
            </a:pPr>
            <a:r>
              <a:rPr lang="en-US" sz="1600" spc="-125" dirty="0">
                <a:solidFill>
                  <a:schemeClr val="bg1"/>
                </a:solidFill>
              </a:rPr>
              <a:t>Runtime Security</a:t>
            </a:r>
          </a:p>
          <a:p>
            <a:pPr marL="12700" indent="-228600" algn="l" defTabSz="914400">
              <a:spcBef>
                <a:spcPts val="940"/>
              </a:spcBef>
              <a:buFont typeface="Arial" panose="020B0604020202020204" pitchFamily="34" charset="0"/>
              <a:buChar char="•"/>
            </a:pPr>
            <a:r>
              <a:rPr lang="en-US" sz="1600" spc="-125" dirty="0">
                <a:solidFill>
                  <a:schemeClr val="bg1"/>
                </a:solidFill>
              </a:rPr>
              <a:t>Host Security</a:t>
            </a:r>
          </a:p>
          <a:p>
            <a:pPr marL="12700" indent="-228600" algn="l" defTabSz="914400">
              <a:spcBef>
                <a:spcPts val="940"/>
              </a:spcBef>
              <a:buFont typeface="Arial" panose="020B0604020202020204" pitchFamily="34" charset="0"/>
              <a:buChar char="•"/>
            </a:pPr>
            <a:r>
              <a:rPr lang="en-US" sz="1600" spc="-125" dirty="0">
                <a:solidFill>
                  <a:schemeClr val="bg1"/>
                </a:solidFill>
              </a:rPr>
              <a:t>Network Security</a:t>
            </a:r>
          </a:p>
          <a:p>
            <a:pPr marL="12700" indent="-228600" algn="l" defTabSz="914400">
              <a:spcBef>
                <a:spcPts val="940"/>
              </a:spcBef>
              <a:buFont typeface="Arial" panose="020B0604020202020204" pitchFamily="34" charset="0"/>
              <a:buChar char="•"/>
            </a:pPr>
            <a:r>
              <a:rPr lang="en-US" sz="1600" spc="-125" dirty="0">
                <a:solidFill>
                  <a:schemeClr val="bg1"/>
                </a:solidFill>
              </a:rPr>
              <a:t>Access control  &amp;  Auditing</a:t>
            </a:r>
            <a:endParaRPr lang="en-US" sz="1600" dirty="0">
              <a:solidFill>
                <a:schemeClr val="bg1"/>
              </a:solidFill>
            </a:endParaRPr>
          </a:p>
          <a:p>
            <a:pPr indent="-228600" algn="l" defTabSz="9144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446963" y="2407443"/>
            <a:ext cx="769703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61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99425" y="1555286"/>
            <a:ext cx="5201819" cy="224478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7938" algn="ctr" defTabSz="914400"/>
            <a:r>
              <a:rPr lang="en-US" sz="6600" kern="1200" spc="-9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Image Security</a:t>
            </a:r>
            <a:endParaRPr lang="en-US" sz="6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799424" y="1412730"/>
            <a:ext cx="5201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799424" y="3800067"/>
            <a:ext cx="5201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650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2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635" y="514350"/>
            <a:ext cx="8100729" cy="411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1212039" y="906137"/>
            <a:ext cx="6719919" cy="33797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7938" indent="-228600">
              <a:lnSpc>
                <a:spcPct val="90000"/>
              </a:lnSpc>
              <a:spcBef>
                <a:spcPts val="603"/>
              </a:spcBef>
              <a:buFont typeface="Arial" panose="020B0604020202020204" pitchFamily="34" charset="0"/>
              <a:buChar char="•"/>
            </a:pPr>
            <a:r>
              <a:rPr lang="en-US" spc="-44" dirty="0">
                <a:solidFill>
                  <a:schemeClr val="bg1"/>
                </a:solidFill>
              </a:rPr>
              <a:t>Create minimal images (docker-slim, alpine)</a:t>
            </a:r>
          </a:p>
          <a:p>
            <a:pPr marL="350838" indent="-228600">
              <a:lnSpc>
                <a:spcPct val="90000"/>
              </a:lnSpc>
              <a:spcBef>
                <a:spcPts val="60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pc="-44" dirty="0">
                <a:solidFill>
                  <a:schemeClr val="bg1"/>
                </a:solidFill>
              </a:rPr>
              <a:t>Reduce container attack surface area with purpose-built images</a:t>
            </a:r>
          </a:p>
          <a:p>
            <a:pPr marL="350838" indent="-228600">
              <a:lnSpc>
                <a:spcPct val="90000"/>
              </a:lnSpc>
              <a:spcBef>
                <a:spcPts val="60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pc="-44" dirty="0">
                <a:solidFill>
                  <a:schemeClr val="bg1"/>
                </a:solidFill>
              </a:rPr>
              <a:t>Reduce the number of layers in an image</a:t>
            </a:r>
          </a:p>
          <a:p>
            <a:pPr marL="7938" indent="-228600">
              <a:lnSpc>
                <a:spcPct val="90000"/>
              </a:lnSpc>
              <a:spcBef>
                <a:spcPts val="60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pc="-44" dirty="0">
              <a:solidFill>
                <a:schemeClr val="bg1"/>
              </a:solidFill>
            </a:endParaRPr>
          </a:p>
          <a:p>
            <a:pPr marL="7938" indent="-228600">
              <a:lnSpc>
                <a:spcPct val="90000"/>
              </a:lnSpc>
              <a:spcBef>
                <a:spcPts val="603"/>
              </a:spcBef>
              <a:buFont typeface="Arial" panose="020B0604020202020204" pitchFamily="34" charset="0"/>
              <a:buChar char="•"/>
            </a:pPr>
            <a:r>
              <a:rPr lang="en-US" spc="-75" dirty="0">
                <a:solidFill>
                  <a:schemeClr val="bg1"/>
                </a:solidFill>
              </a:rPr>
              <a:t>Use</a:t>
            </a:r>
            <a:r>
              <a:rPr lang="en-US" spc="-84" dirty="0">
                <a:solidFill>
                  <a:schemeClr val="bg1"/>
                </a:solidFill>
              </a:rPr>
              <a:t> a minimal base image such as </a:t>
            </a:r>
            <a:r>
              <a:rPr lang="en-US" u="heavy" spc="-66" dirty="0">
                <a:solidFill>
                  <a:schemeClr val="bg1"/>
                </a:solidFill>
                <a:uFill>
                  <a:solidFill>
                    <a:srgbClr val="E8882B"/>
                  </a:solidFill>
                </a:uFill>
              </a:rPr>
              <a:t>Scratch</a:t>
            </a:r>
            <a:r>
              <a:rPr lang="en-US" spc="-66" dirty="0">
                <a:solidFill>
                  <a:schemeClr val="bg1"/>
                </a:solidFill>
              </a:rPr>
              <a:t>,</a:t>
            </a:r>
            <a:r>
              <a:rPr lang="en-US" spc="-84" dirty="0">
                <a:solidFill>
                  <a:schemeClr val="bg1"/>
                </a:solidFill>
              </a:rPr>
              <a:t> </a:t>
            </a:r>
            <a:r>
              <a:rPr lang="en-US" u="heavy" spc="-97" dirty="0" err="1">
                <a:solidFill>
                  <a:schemeClr val="bg1"/>
                </a:solidFill>
                <a:uFill>
                  <a:solidFill>
                    <a:srgbClr val="E8882B"/>
                  </a:solidFill>
                </a:uFill>
              </a:rPr>
              <a:t>distroless</a:t>
            </a:r>
            <a:r>
              <a:rPr lang="en-US" spc="-97" dirty="0">
                <a:solidFill>
                  <a:schemeClr val="bg1"/>
                </a:solidFill>
              </a:rPr>
              <a:t>,</a:t>
            </a:r>
            <a:r>
              <a:rPr lang="en-US" spc="-81" dirty="0">
                <a:solidFill>
                  <a:schemeClr val="bg1"/>
                </a:solidFill>
              </a:rPr>
              <a:t> </a:t>
            </a:r>
            <a:r>
              <a:rPr lang="en-US" spc="-78" dirty="0">
                <a:solidFill>
                  <a:schemeClr val="bg1"/>
                </a:solidFill>
              </a:rPr>
              <a:t>or </a:t>
            </a:r>
            <a:r>
              <a:rPr lang="en-US" spc="-31" dirty="0">
                <a:solidFill>
                  <a:schemeClr val="bg1"/>
                </a:solidFill>
              </a:rPr>
              <a:t>a </a:t>
            </a:r>
            <a:r>
              <a:rPr lang="en-US" spc="-91" dirty="0">
                <a:solidFill>
                  <a:schemeClr val="bg1"/>
                </a:solidFill>
              </a:rPr>
              <a:t>slim base</a:t>
            </a:r>
            <a:r>
              <a:rPr lang="en-US" spc="-94" dirty="0">
                <a:solidFill>
                  <a:schemeClr val="bg1"/>
                </a:solidFill>
              </a:rPr>
              <a:t> </a:t>
            </a:r>
            <a:r>
              <a:rPr lang="en-US" spc="-13" dirty="0">
                <a:solidFill>
                  <a:schemeClr val="bg1"/>
                </a:solidFill>
              </a:rPr>
              <a:t>layer</a:t>
            </a:r>
          </a:p>
          <a:p>
            <a:pPr marL="7938" indent="-228600">
              <a:lnSpc>
                <a:spcPct val="90000"/>
              </a:lnSpc>
              <a:spcBef>
                <a:spcPts val="603"/>
              </a:spcBef>
              <a:buFont typeface="Arial" panose="020B0604020202020204" pitchFamily="34" charset="0"/>
              <a:buChar char="•"/>
            </a:pPr>
            <a:r>
              <a:rPr lang="en-US" spc="-13" dirty="0">
                <a:solidFill>
                  <a:schemeClr val="bg1"/>
                </a:solidFill>
              </a:rPr>
              <a:t>Eliminate binaries that are not needed at runtime</a:t>
            </a:r>
          </a:p>
          <a:p>
            <a:pPr marL="350838" indent="-228600">
              <a:lnSpc>
                <a:spcPct val="90000"/>
              </a:lnSpc>
              <a:spcBef>
                <a:spcPts val="60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pc="-13" dirty="0">
                <a:solidFill>
                  <a:schemeClr val="bg1"/>
                </a:solidFill>
              </a:rPr>
              <a:t>Remove access to containers shell environment</a:t>
            </a:r>
          </a:p>
          <a:p>
            <a:pPr marL="7938" indent="-228600">
              <a:lnSpc>
                <a:spcPct val="90000"/>
              </a:lnSpc>
              <a:spcBef>
                <a:spcPts val="603"/>
              </a:spcBef>
              <a:buFont typeface="Arial" panose="020B0604020202020204" pitchFamily="34" charset="0"/>
              <a:buChar char="•"/>
            </a:pPr>
            <a:endParaRPr lang="en-US" spc="-44" dirty="0">
              <a:solidFill>
                <a:schemeClr val="bg1"/>
              </a:solidFill>
            </a:endParaRPr>
          </a:p>
          <a:p>
            <a:pPr marL="7938" indent="-228600">
              <a:lnSpc>
                <a:spcPct val="90000"/>
              </a:lnSpc>
              <a:spcBef>
                <a:spcPts val="603"/>
              </a:spcBef>
              <a:buFont typeface="Arial" panose="020B0604020202020204" pitchFamily="34" charset="0"/>
              <a:buChar char="•"/>
            </a:pPr>
            <a:r>
              <a:rPr lang="en-US" spc="-44" dirty="0">
                <a:solidFill>
                  <a:schemeClr val="bg1"/>
                </a:solidFill>
              </a:rPr>
              <a:t>Multi-stage builds makes using scratch &amp; </a:t>
            </a:r>
            <a:r>
              <a:rPr lang="en-US" spc="-44" dirty="0" err="1">
                <a:solidFill>
                  <a:schemeClr val="bg1"/>
                </a:solidFill>
              </a:rPr>
              <a:t>distroless</a:t>
            </a:r>
            <a:r>
              <a:rPr lang="en-US" spc="-44" dirty="0">
                <a:solidFill>
                  <a:schemeClr val="bg1"/>
                </a:solidFill>
              </a:rPr>
              <a:t> images easier</a:t>
            </a:r>
            <a:endParaRPr lang="en-US" dirty="0">
              <a:solidFill>
                <a:schemeClr val="bg1"/>
              </a:solidFill>
            </a:endParaRPr>
          </a:p>
          <a:p>
            <a:pPr marL="293688" marR="548084" indent="-228600">
              <a:lnSpc>
                <a:spcPct val="90000"/>
              </a:lnSpc>
              <a:spcBef>
                <a:spcPts val="728"/>
              </a:spcBef>
              <a:buFont typeface="Arial" panose="020B0604020202020204" pitchFamily="34" charset="0"/>
              <a:buChar char="•"/>
              <a:tabLst>
                <a:tab pos="293291" algn="l"/>
              </a:tabLst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EDD0F15-7E2E-FBF2-93DA-3F145A341741}"/>
              </a:ext>
            </a:extLst>
          </p:cNvPr>
          <p:cNvSpPr txBox="1"/>
          <p:nvPr/>
        </p:nvSpPr>
        <p:spPr>
          <a:xfrm>
            <a:off x="1212039" y="906137"/>
            <a:ext cx="6719919" cy="33797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7938" indent="-228600">
              <a:lnSpc>
                <a:spcPct val="90000"/>
              </a:lnSpc>
              <a:spcBef>
                <a:spcPts val="603"/>
              </a:spcBef>
              <a:buFont typeface="Arial" panose="020B0604020202020204" pitchFamily="34" charset="0"/>
              <a:buChar char="•"/>
            </a:pPr>
            <a:r>
              <a:rPr lang="en-US" spc="-44" dirty="0">
                <a:solidFill>
                  <a:schemeClr val="bg1"/>
                </a:solidFill>
              </a:rPr>
              <a:t>Create minimal images (docker-slim, alpine)</a:t>
            </a:r>
          </a:p>
          <a:p>
            <a:pPr marL="350838" indent="-228600">
              <a:lnSpc>
                <a:spcPct val="90000"/>
              </a:lnSpc>
              <a:spcBef>
                <a:spcPts val="60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pc="-44" dirty="0">
                <a:solidFill>
                  <a:schemeClr val="bg1"/>
                </a:solidFill>
              </a:rPr>
              <a:t>Reduce container attack surface area with purpose-built images</a:t>
            </a:r>
          </a:p>
          <a:p>
            <a:pPr marL="350838" indent="-228600">
              <a:lnSpc>
                <a:spcPct val="90000"/>
              </a:lnSpc>
              <a:spcBef>
                <a:spcPts val="60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pc="-44" dirty="0">
                <a:solidFill>
                  <a:schemeClr val="bg1"/>
                </a:solidFill>
              </a:rPr>
              <a:t>Reduce the number of layers in an image</a:t>
            </a:r>
          </a:p>
          <a:p>
            <a:pPr marL="7938" indent="-228600">
              <a:lnSpc>
                <a:spcPct val="90000"/>
              </a:lnSpc>
              <a:spcBef>
                <a:spcPts val="60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pc="-44" dirty="0">
              <a:solidFill>
                <a:schemeClr val="bg1"/>
              </a:solidFill>
            </a:endParaRPr>
          </a:p>
          <a:p>
            <a:pPr marL="7938" indent="-228600">
              <a:lnSpc>
                <a:spcPct val="90000"/>
              </a:lnSpc>
              <a:spcBef>
                <a:spcPts val="603"/>
              </a:spcBef>
              <a:buFont typeface="Arial" panose="020B0604020202020204" pitchFamily="34" charset="0"/>
              <a:buChar char="•"/>
            </a:pPr>
            <a:r>
              <a:rPr lang="en-US" spc="-75" dirty="0">
                <a:solidFill>
                  <a:schemeClr val="bg1"/>
                </a:solidFill>
              </a:rPr>
              <a:t>Use</a:t>
            </a:r>
            <a:r>
              <a:rPr lang="en-US" spc="-84" dirty="0">
                <a:solidFill>
                  <a:schemeClr val="bg1"/>
                </a:solidFill>
              </a:rPr>
              <a:t> a minimal base image such as </a:t>
            </a:r>
            <a:r>
              <a:rPr lang="en-US" u="heavy" spc="-66" dirty="0">
                <a:solidFill>
                  <a:schemeClr val="bg1"/>
                </a:solidFill>
                <a:uFill>
                  <a:solidFill>
                    <a:srgbClr val="E8882B"/>
                  </a:solidFill>
                </a:uFill>
              </a:rPr>
              <a:t>Scratch</a:t>
            </a:r>
            <a:r>
              <a:rPr lang="en-US" spc="-66" dirty="0">
                <a:solidFill>
                  <a:schemeClr val="bg1"/>
                </a:solidFill>
              </a:rPr>
              <a:t>,</a:t>
            </a:r>
            <a:r>
              <a:rPr lang="en-US" spc="-84" dirty="0">
                <a:solidFill>
                  <a:schemeClr val="bg1"/>
                </a:solidFill>
              </a:rPr>
              <a:t> </a:t>
            </a:r>
            <a:r>
              <a:rPr lang="en-US" u="heavy" spc="-97" dirty="0" err="1">
                <a:solidFill>
                  <a:schemeClr val="bg1"/>
                </a:solidFill>
                <a:uFill>
                  <a:solidFill>
                    <a:srgbClr val="E8882B"/>
                  </a:solidFill>
                </a:uFill>
              </a:rPr>
              <a:t>distroless</a:t>
            </a:r>
            <a:r>
              <a:rPr lang="en-US" spc="-97" dirty="0">
                <a:solidFill>
                  <a:schemeClr val="bg1"/>
                </a:solidFill>
              </a:rPr>
              <a:t>,</a:t>
            </a:r>
            <a:r>
              <a:rPr lang="en-US" spc="-81" dirty="0">
                <a:solidFill>
                  <a:schemeClr val="bg1"/>
                </a:solidFill>
              </a:rPr>
              <a:t> </a:t>
            </a:r>
            <a:r>
              <a:rPr lang="en-US" spc="-78" dirty="0">
                <a:solidFill>
                  <a:schemeClr val="bg1"/>
                </a:solidFill>
              </a:rPr>
              <a:t>or </a:t>
            </a:r>
            <a:r>
              <a:rPr lang="en-US" spc="-31" dirty="0">
                <a:solidFill>
                  <a:schemeClr val="bg1"/>
                </a:solidFill>
              </a:rPr>
              <a:t>a </a:t>
            </a:r>
            <a:r>
              <a:rPr lang="en-US" spc="-91" dirty="0">
                <a:solidFill>
                  <a:schemeClr val="bg1"/>
                </a:solidFill>
              </a:rPr>
              <a:t>slim base</a:t>
            </a:r>
            <a:r>
              <a:rPr lang="en-US" spc="-94" dirty="0">
                <a:solidFill>
                  <a:schemeClr val="bg1"/>
                </a:solidFill>
              </a:rPr>
              <a:t> </a:t>
            </a:r>
            <a:r>
              <a:rPr lang="en-US" spc="-13" dirty="0">
                <a:solidFill>
                  <a:schemeClr val="bg1"/>
                </a:solidFill>
              </a:rPr>
              <a:t>layer</a:t>
            </a:r>
          </a:p>
          <a:p>
            <a:pPr marL="7938" indent="-228600">
              <a:lnSpc>
                <a:spcPct val="90000"/>
              </a:lnSpc>
              <a:spcBef>
                <a:spcPts val="603"/>
              </a:spcBef>
              <a:buFont typeface="Arial" panose="020B0604020202020204" pitchFamily="34" charset="0"/>
              <a:buChar char="•"/>
            </a:pPr>
            <a:r>
              <a:rPr lang="en-US" spc="-13" dirty="0">
                <a:solidFill>
                  <a:schemeClr val="bg1"/>
                </a:solidFill>
              </a:rPr>
              <a:t>Eliminate binaries that are not needed at runtime</a:t>
            </a:r>
          </a:p>
          <a:p>
            <a:pPr marL="350838" indent="-228600">
              <a:lnSpc>
                <a:spcPct val="90000"/>
              </a:lnSpc>
              <a:spcBef>
                <a:spcPts val="60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pc="-13" dirty="0">
                <a:solidFill>
                  <a:schemeClr val="bg1"/>
                </a:solidFill>
              </a:rPr>
              <a:t>Remove access to containers shell environment</a:t>
            </a:r>
          </a:p>
          <a:p>
            <a:pPr marL="7938" indent="-228600">
              <a:lnSpc>
                <a:spcPct val="90000"/>
              </a:lnSpc>
              <a:spcBef>
                <a:spcPts val="603"/>
              </a:spcBef>
              <a:buFont typeface="Arial" panose="020B0604020202020204" pitchFamily="34" charset="0"/>
              <a:buChar char="•"/>
            </a:pPr>
            <a:endParaRPr lang="en-US" spc="-44" dirty="0">
              <a:solidFill>
                <a:schemeClr val="bg1"/>
              </a:solidFill>
            </a:endParaRPr>
          </a:p>
          <a:p>
            <a:pPr marL="7938" indent="-228600">
              <a:lnSpc>
                <a:spcPct val="90000"/>
              </a:lnSpc>
              <a:spcBef>
                <a:spcPts val="603"/>
              </a:spcBef>
              <a:buFont typeface="Arial" panose="020B0604020202020204" pitchFamily="34" charset="0"/>
              <a:buChar char="•"/>
            </a:pPr>
            <a:r>
              <a:rPr lang="en-US" spc="-44" dirty="0">
                <a:solidFill>
                  <a:schemeClr val="bg1"/>
                </a:solidFill>
              </a:rPr>
              <a:t>Multi-stage builds makes using scratch &amp; </a:t>
            </a:r>
            <a:r>
              <a:rPr lang="en-US" spc="-44" dirty="0" err="1">
                <a:solidFill>
                  <a:schemeClr val="bg1"/>
                </a:solidFill>
              </a:rPr>
              <a:t>distroless</a:t>
            </a:r>
            <a:r>
              <a:rPr lang="en-US" spc="-44" dirty="0">
                <a:solidFill>
                  <a:schemeClr val="bg1"/>
                </a:solidFill>
              </a:rPr>
              <a:t> images easier</a:t>
            </a:r>
            <a:endParaRPr lang="en-US" dirty="0">
              <a:solidFill>
                <a:schemeClr val="bg1"/>
              </a:solidFill>
            </a:endParaRPr>
          </a:p>
          <a:p>
            <a:pPr marL="293688" marR="548084" indent="-228600">
              <a:lnSpc>
                <a:spcPct val="90000"/>
              </a:lnSpc>
              <a:spcBef>
                <a:spcPts val="728"/>
              </a:spcBef>
              <a:buFont typeface="Arial" panose="020B0604020202020204" pitchFamily="34" charset="0"/>
              <a:buChar char="•"/>
              <a:tabLst>
                <a:tab pos="293291" algn="l"/>
              </a:tabLst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631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5EE8F22-EF6C-70DB-E7AE-AD9FF9F4B7D1}"/>
              </a:ext>
            </a:extLst>
          </p:cNvPr>
          <p:cNvSpPr txBox="1"/>
          <p:nvPr/>
        </p:nvSpPr>
        <p:spPr>
          <a:xfrm>
            <a:off x="1163216" y="310693"/>
            <a:ext cx="7211445" cy="46158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7938" indent="-228600">
              <a:lnSpc>
                <a:spcPct val="90000"/>
              </a:lnSpc>
              <a:spcBef>
                <a:spcPts val="603"/>
              </a:spcBef>
              <a:buFont typeface="Arial" panose="020B0604020202020204" pitchFamily="34" charset="0"/>
              <a:buChar char="•"/>
            </a:pPr>
            <a:r>
              <a:rPr lang="en-US" spc="-44" dirty="0">
                <a:solidFill>
                  <a:schemeClr val="bg1">
                    <a:alpha val="80000"/>
                  </a:schemeClr>
                </a:solidFill>
              </a:rPr>
              <a:t>Lint</a:t>
            </a:r>
            <a:r>
              <a:rPr lang="en-US" spc="-103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pc="-75" dirty="0">
                <a:solidFill>
                  <a:schemeClr val="bg1">
                    <a:alpha val="80000"/>
                  </a:schemeClr>
                </a:solidFill>
              </a:rPr>
              <a:t>your</a:t>
            </a:r>
            <a:r>
              <a:rPr lang="en-US" spc="-103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pc="-25" dirty="0" err="1">
                <a:solidFill>
                  <a:schemeClr val="bg1">
                    <a:alpha val="80000"/>
                  </a:schemeClr>
                </a:solidFill>
              </a:rPr>
              <a:t>Dockerfiles</a:t>
            </a:r>
            <a:r>
              <a:rPr lang="en-US" spc="-25" dirty="0">
                <a:solidFill>
                  <a:schemeClr val="bg1">
                    <a:alpha val="80000"/>
                  </a:schemeClr>
                </a:solidFill>
              </a:rPr>
              <a:t> (</a:t>
            </a:r>
            <a:r>
              <a:rPr lang="en-US" spc="-25" dirty="0" err="1">
                <a:solidFill>
                  <a:schemeClr val="bg1">
                    <a:alpha val="80000"/>
                  </a:schemeClr>
                </a:solidFill>
              </a:rPr>
              <a:t>dockle</a:t>
            </a:r>
            <a:r>
              <a:rPr lang="en-US" spc="-25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en-US" spc="-25" dirty="0" err="1">
                <a:solidFill>
                  <a:schemeClr val="bg1">
                    <a:alpha val="80000"/>
                  </a:schemeClr>
                </a:solidFill>
              </a:rPr>
              <a:t>hadolint</a:t>
            </a:r>
            <a:r>
              <a:rPr lang="en-US" spc="-25" dirty="0">
                <a:solidFill>
                  <a:schemeClr val="bg1">
                    <a:alpha val="80000"/>
                  </a:schemeClr>
                </a:solidFill>
              </a:rPr>
              <a:t>)</a:t>
            </a:r>
            <a:endParaRPr lang="en-US" dirty="0">
              <a:solidFill>
                <a:schemeClr val="bg1">
                  <a:alpha val="80000"/>
                </a:schemeClr>
              </a:solidFill>
            </a:endParaRPr>
          </a:p>
          <a:p>
            <a:pPr marL="7938" indent="-228600">
              <a:lnSpc>
                <a:spcPct val="90000"/>
              </a:lnSpc>
              <a:spcBef>
                <a:spcPts val="603"/>
              </a:spcBef>
              <a:buFont typeface="Arial" panose="020B0604020202020204" pitchFamily="34" charset="0"/>
              <a:buChar char="•"/>
            </a:pPr>
            <a:endParaRPr lang="en-US" spc="-44" dirty="0">
              <a:solidFill>
                <a:schemeClr val="bg1">
                  <a:alpha val="80000"/>
                </a:schemeClr>
              </a:solidFill>
            </a:endParaRPr>
          </a:p>
          <a:p>
            <a:pPr marL="7938" indent="-228600">
              <a:lnSpc>
                <a:spcPct val="90000"/>
              </a:lnSpc>
              <a:spcBef>
                <a:spcPts val="603"/>
              </a:spcBef>
              <a:buFont typeface="Arial" panose="020B0604020202020204" pitchFamily="34" charset="0"/>
              <a:buChar char="•"/>
            </a:pPr>
            <a:r>
              <a:rPr lang="en-US" spc="-44" dirty="0">
                <a:solidFill>
                  <a:schemeClr val="bg1">
                    <a:alpha val="80000"/>
                  </a:schemeClr>
                </a:solidFill>
              </a:rPr>
              <a:t>Scan</a:t>
            </a:r>
            <a:r>
              <a:rPr lang="en-US" spc="-88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pc="-71" dirty="0">
                <a:solidFill>
                  <a:schemeClr val="bg1">
                    <a:alpha val="80000"/>
                  </a:schemeClr>
                </a:solidFill>
              </a:rPr>
              <a:t>container</a:t>
            </a:r>
            <a:r>
              <a:rPr lang="en-US" spc="-94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pc="-6" dirty="0">
                <a:solidFill>
                  <a:schemeClr val="bg1">
                    <a:alpha val="80000"/>
                  </a:schemeClr>
                </a:solidFill>
              </a:rPr>
              <a:t>images</a:t>
            </a:r>
            <a:endParaRPr lang="en-US" dirty="0">
              <a:solidFill>
                <a:schemeClr val="bg1">
                  <a:alpha val="80000"/>
                </a:schemeClr>
              </a:solidFill>
            </a:endParaRPr>
          </a:p>
          <a:p>
            <a:pPr marL="293688" marR="3175" lvl="2" indent="-228600">
              <a:lnSpc>
                <a:spcPct val="90000"/>
              </a:lnSpc>
              <a:spcBef>
                <a:spcPts val="834"/>
              </a:spcBef>
              <a:buFont typeface="Arial" panose="020B0604020202020204" pitchFamily="34" charset="0"/>
              <a:buChar char="•"/>
              <a:tabLst>
                <a:tab pos="293291" algn="l"/>
              </a:tabLst>
            </a:pPr>
            <a:r>
              <a:rPr lang="en-US" spc="-31" dirty="0">
                <a:solidFill>
                  <a:schemeClr val="bg1">
                    <a:alpha val="80000"/>
                  </a:schemeClr>
                </a:solidFill>
              </a:rPr>
              <a:t>•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	</a:t>
            </a:r>
            <a:r>
              <a:rPr lang="en-US" spc="-56" dirty="0">
                <a:solidFill>
                  <a:schemeClr val="bg1">
                    <a:alpha val="80000"/>
                  </a:schemeClr>
                </a:solidFill>
              </a:rPr>
              <a:t>Elastic</a:t>
            </a:r>
            <a:r>
              <a:rPr lang="en-US" spc="-94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pc="-75" dirty="0">
                <a:solidFill>
                  <a:schemeClr val="bg1">
                    <a:alpha val="80000"/>
                  </a:schemeClr>
                </a:solidFill>
              </a:rPr>
              <a:t>Container</a:t>
            </a:r>
            <a:r>
              <a:rPr lang="en-US" spc="-94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pc="-6" dirty="0">
                <a:solidFill>
                  <a:schemeClr val="bg1">
                    <a:alpha val="80000"/>
                  </a:schemeClr>
                </a:solidFill>
              </a:rPr>
              <a:t>Registry </a:t>
            </a:r>
            <a:r>
              <a:rPr lang="en-US" spc="-69" dirty="0">
                <a:solidFill>
                  <a:schemeClr val="bg1">
                    <a:alpha val="80000"/>
                  </a:schemeClr>
                </a:solidFill>
              </a:rPr>
              <a:t>(ECR),</a:t>
            </a:r>
            <a:r>
              <a:rPr lang="en-US" spc="-84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u="heavy" spc="-97" dirty="0" err="1">
                <a:solidFill>
                  <a:schemeClr val="bg1">
                    <a:alpha val="80000"/>
                  </a:schemeClr>
                </a:solidFill>
                <a:uFill>
                  <a:solidFill>
                    <a:srgbClr val="E8882B"/>
                  </a:solidFill>
                </a:uFill>
              </a:rPr>
              <a:t>Anchore</a:t>
            </a:r>
            <a:r>
              <a:rPr lang="en-US" spc="-97" dirty="0">
                <a:solidFill>
                  <a:schemeClr val="bg1">
                    <a:alpha val="80000"/>
                  </a:schemeClr>
                </a:solidFill>
              </a:rPr>
              <a:t>,</a:t>
            </a:r>
            <a:r>
              <a:rPr lang="en-US" spc="-81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u="heavy" spc="-97" dirty="0">
                <a:solidFill>
                  <a:schemeClr val="bg1">
                    <a:alpha val="80000"/>
                  </a:schemeClr>
                </a:solidFill>
                <a:uFill>
                  <a:solidFill>
                    <a:srgbClr val="E8882B"/>
                  </a:solidFill>
                </a:uFill>
              </a:rPr>
              <a:t>Clair</a:t>
            </a:r>
            <a:r>
              <a:rPr lang="en-US" spc="-97" dirty="0">
                <a:solidFill>
                  <a:schemeClr val="bg1">
                    <a:alpha val="80000"/>
                  </a:schemeClr>
                </a:solidFill>
              </a:rPr>
              <a:t>,</a:t>
            </a:r>
            <a:r>
              <a:rPr lang="en-US" spc="-84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u="heavy" spc="-41" dirty="0" err="1">
                <a:solidFill>
                  <a:schemeClr val="bg1">
                    <a:alpha val="80000"/>
                  </a:schemeClr>
                </a:solidFill>
                <a:uFill>
                  <a:solidFill>
                    <a:srgbClr val="E8882B"/>
                  </a:solidFill>
                </a:uFill>
              </a:rPr>
              <a:t>Trivy</a:t>
            </a:r>
            <a:endParaRPr lang="en-US" u="heavy" spc="-41" dirty="0">
              <a:solidFill>
                <a:schemeClr val="bg1">
                  <a:alpha val="80000"/>
                </a:schemeClr>
              </a:solidFill>
              <a:uFill>
                <a:solidFill>
                  <a:srgbClr val="E8882B"/>
                </a:solidFill>
              </a:uFill>
            </a:endParaRPr>
          </a:p>
          <a:p>
            <a:pPr marL="293688" marR="3175" lvl="2" indent="-228600">
              <a:lnSpc>
                <a:spcPct val="90000"/>
              </a:lnSpc>
              <a:spcBef>
                <a:spcPts val="834"/>
              </a:spcBef>
              <a:buFont typeface="Arial" panose="020B0604020202020204" pitchFamily="34" charset="0"/>
              <a:buChar char="•"/>
              <a:tabLst>
                <a:tab pos="293291" algn="l"/>
              </a:tabLst>
            </a:pPr>
            <a:endParaRPr lang="en-US" dirty="0">
              <a:solidFill>
                <a:schemeClr val="bg1">
                  <a:alpha val="80000"/>
                </a:schemeClr>
              </a:solidFill>
            </a:endParaRPr>
          </a:p>
          <a:p>
            <a:pPr marL="293688" marR="3175" indent="-228600">
              <a:lnSpc>
                <a:spcPct val="90000"/>
              </a:lnSpc>
              <a:spcBef>
                <a:spcPts val="834"/>
              </a:spcBef>
              <a:buFont typeface="Arial" panose="020B0604020202020204" pitchFamily="34" charset="0"/>
              <a:buChar char="•"/>
              <a:tabLst>
                <a:tab pos="293291" algn="l"/>
              </a:tabLst>
            </a:pP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Perform static code analysis &amp; static application security testing before container image is created</a:t>
            </a:r>
          </a:p>
          <a:p>
            <a:pPr marL="293688" marR="3175" indent="-228600">
              <a:lnSpc>
                <a:spcPct val="90000"/>
              </a:lnSpc>
              <a:spcBef>
                <a:spcPts val="834"/>
              </a:spcBef>
              <a:buFont typeface="Arial" panose="020B0604020202020204" pitchFamily="34" charset="0"/>
              <a:buChar char="•"/>
              <a:tabLst>
                <a:tab pos="293291" algn="l"/>
              </a:tabLst>
            </a:pPr>
            <a:endParaRPr lang="en-US" dirty="0">
              <a:solidFill>
                <a:schemeClr val="bg1">
                  <a:alpha val="80000"/>
                </a:schemeClr>
              </a:solidFill>
            </a:endParaRPr>
          </a:p>
          <a:p>
            <a:pPr marL="7938" indent="-228600">
              <a:lnSpc>
                <a:spcPct val="90000"/>
              </a:lnSpc>
              <a:spcBef>
                <a:spcPts val="512"/>
              </a:spcBef>
              <a:buFont typeface="Arial" panose="020B0604020202020204" pitchFamily="34" charset="0"/>
              <a:buChar char="•"/>
            </a:pPr>
            <a:r>
              <a:rPr lang="en-US" spc="-191" dirty="0">
                <a:solidFill>
                  <a:schemeClr val="bg1">
                    <a:alpha val="80000"/>
                  </a:schemeClr>
                </a:solidFill>
              </a:rPr>
              <a:t>De</a:t>
            </a:r>
            <a:r>
              <a:rPr lang="en-US" spc="-59" dirty="0">
                <a:solidFill>
                  <a:schemeClr val="bg1">
                    <a:alpha val="80000"/>
                  </a:schemeClr>
                </a:solidFill>
              </a:rPr>
              <a:t>fang</a:t>
            </a:r>
            <a:r>
              <a:rPr lang="en-US" spc="-94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pc="-78" dirty="0">
                <a:solidFill>
                  <a:schemeClr val="bg1">
                    <a:alpha val="80000"/>
                  </a:schemeClr>
                </a:solidFill>
              </a:rPr>
              <a:t>your</a:t>
            </a:r>
            <a:r>
              <a:rPr lang="en-US" spc="-94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pc="-6" dirty="0">
                <a:solidFill>
                  <a:schemeClr val="bg1">
                    <a:alpha val="80000"/>
                  </a:schemeClr>
                </a:solidFill>
              </a:rPr>
              <a:t>images</a:t>
            </a:r>
            <a:endParaRPr lang="en-US" dirty="0">
              <a:solidFill>
                <a:schemeClr val="bg1">
                  <a:alpha val="80000"/>
                </a:schemeClr>
              </a:solidFill>
            </a:endParaRPr>
          </a:p>
          <a:p>
            <a:pPr marL="293688" marR="548084" indent="-228600">
              <a:lnSpc>
                <a:spcPct val="90000"/>
              </a:lnSpc>
              <a:spcBef>
                <a:spcPts val="728"/>
              </a:spcBef>
              <a:buFont typeface="Arial" panose="020B0604020202020204" pitchFamily="34" charset="0"/>
              <a:buChar char="•"/>
              <a:tabLst>
                <a:tab pos="293291" algn="l"/>
              </a:tabLst>
            </a:pPr>
            <a:r>
              <a:rPr lang="en-US" spc="-31" dirty="0">
                <a:solidFill>
                  <a:schemeClr val="bg1">
                    <a:alpha val="80000"/>
                  </a:schemeClr>
                </a:solidFill>
              </a:rPr>
              <a:t>•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	</a:t>
            </a:r>
            <a:r>
              <a:rPr lang="en-US" spc="-66" dirty="0">
                <a:solidFill>
                  <a:schemeClr val="bg1">
                    <a:alpha val="80000"/>
                  </a:schemeClr>
                </a:solidFill>
              </a:rPr>
              <a:t>Remove</a:t>
            </a:r>
            <a:r>
              <a:rPr lang="en-US" spc="-103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pc="-66" dirty="0">
                <a:solidFill>
                  <a:schemeClr val="bg1">
                    <a:alpha val="80000"/>
                  </a:schemeClr>
                </a:solidFill>
              </a:rPr>
              <a:t>files</a:t>
            </a:r>
            <a:r>
              <a:rPr lang="en-US" spc="-97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pc="-34" dirty="0">
                <a:solidFill>
                  <a:schemeClr val="bg1">
                    <a:alpha val="80000"/>
                  </a:schemeClr>
                </a:solidFill>
              </a:rPr>
              <a:t>with</a:t>
            </a:r>
            <a:r>
              <a:rPr lang="en-US" spc="-94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pc="-16" dirty="0">
                <a:solidFill>
                  <a:schemeClr val="bg1">
                    <a:alpha val="80000"/>
                  </a:schemeClr>
                </a:solidFill>
              </a:rPr>
              <a:t>the </a:t>
            </a:r>
            <a:r>
              <a:rPr lang="en-US" spc="-25" dirty="0">
                <a:solidFill>
                  <a:schemeClr val="bg1">
                    <a:alpha val="80000"/>
                  </a:schemeClr>
                </a:solidFill>
              </a:rPr>
              <a:t>SETUID</a:t>
            </a:r>
            <a:r>
              <a:rPr lang="en-US" spc="-113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pc="-71" dirty="0">
                <a:solidFill>
                  <a:schemeClr val="bg1">
                    <a:alpha val="80000"/>
                  </a:schemeClr>
                </a:solidFill>
              </a:rPr>
              <a:t>and</a:t>
            </a:r>
            <a:r>
              <a:rPr lang="en-US" spc="-113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pc="-6" dirty="0">
                <a:solidFill>
                  <a:schemeClr val="bg1">
                    <a:alpha val="80000"/>
                  </a:schemeClr>
                </a:solidFill>
              </a:rPr>
              <a:t>SETGID </a:t>
            </a:r>
            <a:r>
              <a:rPr lang="en-US" spc="-78" dirty="0">
                <a:solidFill>
                  <a:schemeClr val="bg1">
                    <a:alpha val="80000"/>
                  </a:schemeClr>
                </a:solidFill>
              </a:rPr>
              <a:t>bits</a:t>
            </a:r>
            <a:r>
              <a:rPr lang="en-US" spc="-91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pc="-69" dirty="0">
                <a:solidFill>
                  <a:schemeClr val="bg1">
                    <a:alpha val="80000"/>
                  </a:schemeClr>
                </a:solidFill>
              </a:rPr>
              <a:t>from</a:t>
            </a:r>
            <a:r>
              <a:rPr lang="en-US" spc="-88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pc="-47" dirty="0">
                <a:solidFill>
                  <a:schemeClr val="bg1">
                    <a:alpha val="80000"/>
                  </a:schemeClr>
                </a:solidFill>
              </a:rPr>
              <a:t>the</a:t>
            </a:r>
            <a:r>
              <a:rPr lang="en-US" spc="-1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pc="-6" dirty="0" err="1">
                <a:solidFill>
                  <a:schemeClr val="bg1">
                    <a:alpha val="80000"/>
                  </a:schemeClr>
                </a:solidFill>
              </a:rPr>
              <a:t>image</a:t>
            </a:r>
            <a:r>
              <a:rPr lang="en-US" spc="-69" dirty="0" err="1">
                <a:solidFill>
                  <a:schemeClr val="bg1">
                    <a:alpha val="80000"/>
                  </a:schemeClr>
                </a:solidFill>
              </a:rPr>
              <a:t>Always</a:t>
            </a:r>
            <a:r>
              <a:rPr lang="en-US" spc="-94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pc="-91" dirty="0">
                <a:solidFill>
                  <a:schemeClr val="bg1">
                    <a:alpha val="80000"/>
                  </a:schemeClr>
                </a:solidFill>
              </a:rPr>
              <a:t>run</a:t>
            </a:r>
            <a:r>
              <a:rPr lang="en-US" spc="-94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pc="-113" dirty="0">
                <a:solidFill>
                  <a:schemeClr val="bg1">
                    <a:alpha val="80000"/>
                  </a:schemeClr>
                </a:solidFill>
              </a:rPr>
              <a:t>as</a:t>
            </a:r>
            <a:r>
              <a:rPr lang="en-US" spc="-94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pc="-56" dirty="0">
                <a:solidFill>
                  <a:schemeClr val="bg1">
                    <a:alpha val="80000"/>
                  </a:schemeClr>
                </a:solidFill>
              </a:rPr>
              <a:t>a</a:t>
            </a:r>
            <a:r>
              <a:rPr lang="en-US" spc="-94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pc="-156" dirty="0">
                <a:solidFill>
                  <a:schemeClr val="bg1">
                    <a:alpha val="80000"/>
                  </a:schemeClr>
                </a:solidFill>
              </a:rPr>
              <a:t>non-</a:t>
            </a:r>
            <a:r>
              <a:rPr lang="en-US" spc="-56" dirty="0">
                <a:solidFill>
                  <a:schemeClr val="bg1">
                    <a:alpha val="80000"/>
                  </a:schemeClr>
                </a:solidFill>
              </a:rPr>
              <a:t>root</a:t>
            </a:r>
            <a:r>
              <a:rPr lang="en-US" spc="-94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pc="-56" dirty="0">
                <a:solidFill>
                  <a:schemeClr val="bg1">
                    <a:alpha val="80000"/>
                  </a:schemeClr>
                </a:solidFill>
              </a:rPr>
              <a:t>user</a:t>
            </a:r>
            <a:endParaRPr lang="en-US" dirty="0">
              <a:solidFill>
                <a:schemeClr val="bg1">
                  <a:alpha val="80000"/>
                </a:schemeClr>
              </a:solidFill>
            </a:endParaRPr>
          </a:p>
          <a:p>
            <a:pPr marL="7938" indent="-228600">
              <a:lnSpc>
                <a:spcPct val="90000"/>
              </a:lnSpc>
              <a:spcBef>
                <a:spcPts val="538"/>
              </a:spcBef>
              <a:buFont typeface="Arial" panose="020B0604020202020204" pitchFamily="34" charset="0"/>
              <a:buChar char="•"/>
              <a:tabLst>
                <a:tab pos="293291" algn="l"/>
              </a:tabLst>
            </a:pPr>
            <a:r>
              <a:rPr lang="en-US" spc="-31" dirty="0">
                <a:solidFill>
                  <a:schemeClr val="bg1">
                    <a:alpha val="80000"/>
                  </a:schemeClr>
                </a:solidFill>
              </a:rPr>
              <a:t>•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	</a:t>
            </a:r>
            <a:r>
              <a:rPr lang="en-US" spc="-75" dirty="0">
                <a:solidFill>
                  <a:schemeClr val="bg1">
                    <a:alpha val="80000"/>
                  </a:schemeClr>
                </a:solidFill>
              </a:rPr>
              <a:t>Use</a:t>
            </a:r>
            <a:r>
              <a:rPr lang="en-US" spc="-91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pc="-69" dirty="0">
                <a:solidFill>
                  <a:schemeClr val="bg1">
                    <a:alpha val="80000"/>
                  </a:schemeClr>
                </a:solidFill>
              </a:rPr>
              <a:t>endpoint</a:t>
            </a:r>
            <a:r>
              <a:rPr lang="en-US" spc="-81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pc="-84" dirty="0">
                <a:solidFill>
                  <a:schemeClr val="bg1">
                    <a:alpha val="80000"/>
                  </a:schemeClr>
                </a:solidFill>
              </a:rPr>
              <a:t>policies</a:t>
            </a:r>
            <a:r>
              <a:rPr lang="en-US" spc="-81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pc="-16" dirty="0">
                <a:solidFill>
                  <a:schemeClr val="bg1">
                    <a:alpha val="80000"/>
                  </a:schemeClr>
                </a:solidFill>
              </a:rPr>
              <a:t>and </a:t>
            </a:r>
            <a:r>
              <a:rPr lang="en-US" spc="-59" dirty="0">
                <a:solidFill>
                  <a:schemeClr val="bg1">
                    <a:alpha val="80000"/>
                  </a:schemeClr>
                </a:solidFill>
              </a:rPr>
              <a:t>private</a:t>
            </a:r>
            <a:r>
              <a:rPr lang="en-US" spc="-109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pc="-75" dirty="0">
                <a:solidFill>
                  <a:schemeClr val="bg1">
                    <a:alpha val="80000"/>
                  </a:schemeClr>
                </a:solidFill>
              </a:rPr>
              <a:t>endpoints</a:t>
            </a:r>
            <a:r>
              <a:rPr lang="en-US" spc="-97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pc="-34" dirty="0">
                <a:solidFill>
                  <a:schemeClr val="bg1">
                    <a:alpha val="80000"/>
                  </a:schemeClr>
                </a:solidFill>
              </a:rPr>
              <a:t>with</a:t>
            </a:r>
            <a:r>
              <a:rPr lang="en-US" spc="-1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pc="-13" dirty="0">
                <a:solidFill>
                  <a:schemeClr val="bg1">
                    <a:alpha val="80000"/>
                  </a:schemeClr>
                </a:solidFill>
              </a:rPr>
              <a:t>ECR</a:t>
            </a:r>
          </a:p>
          <a:p>
            <a:pPr marL="7938" indent="-228600">
              <a:lnSpc>
                <a:spcPct val="90000"/>
              </a:lnSpc>
              <a:spcBef>
                <a:spcPts val="538"/>
              </a:spcBef>
              <a:buFont typeface="Arial" panose="020B0604020202020204" pitchFamily="34" charset="0"/>
              <a:buChar char="•"/>
              <a:tabLst>
                <a:tab pos="293291" algn="l"/>
              </a:tabLst>
            </a:pPr>
            <a:endParaRPr lang="en-US" dirty="0">
              <a:solidFill>
                <a:schemeClr val="bg1">
                  <a:alpha val="80000"/>
                </a:schemeClr>
              </a:solidFill>
            </a:endParaRPr>
          </a:p>
          <a:p>
            <a:pPr marL="293688" marR="548084" indent="-228600">
              <a:lnSpc>
                <a:spcPct val="90000"/>
              </a:lnSpc>
              <a:spcBef>
                <a:spcPts val="728"/>
              </a:spcBef>
              <a:buFont typeface="Arial" panose="020B0604020202020204" pitchFamily="34" charset="0"/>
              <a:buChar char="•"/>
              <a:tabLst>
                <a:tab pos="293291" algn="l"/>
              </a:tabLst>
            </a:pP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Mount secrets in memory at runtime, no sensitive data in image</a:t>
            </a:r>
          </a:p>
        </p:txBody>
      </p:sp>
    </p:spTree>
    <p:extLst>
      <p:ext uri="{BB962C8B-B14F-4D97-AF65-F5344CB8AC3E}">
        <p14:creationId xmlns:p14="http://schemas.microsoft.com/office/powerpoint/2010/main" val="1629331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10803" y="1285878"/>
            <a:ext cx="7690246" cy="125372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7938" defTabSz="914400"/>
            <a:r>
              <a:rPr lang="en-US" sz="6000" kern="1200" spc="-9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Pod &amp; Runtime Security</a:t>
            </a:r>
            <a:endParaRPr lang="en-US" sz="60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47" y="86394"/>
            <a:ext cx="8951112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07C3A8-02AE-4DC1-B13F-A6AA2ECA9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6438" y="2761056"/>
            <a:ext cx="895111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990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2311" y="307852"/>
            <a:ext cx="3544888" cy="3502609"/>
          </a:xfrm>
          <a:prstGeom prst="rect">
            <a:avLst/>
          </a:prstGeom>
        </p:spPr>
        <p:txBody>
          <a:bodyPr vert="horz" wrap="square" lIns="0" tIns="37703" rIns="0" bIns="0" rtlCol="0">
            <a:spAutoFit/>
          </a:bodyPr>
          <a:lstStyle/>
          <a:p>
            <a:pPr marL="7938" marR="3175">
              <a:lnSpc>
                <a:spcPct val="90200"/>
              </a:lnSpc>
              <a:spcBef>
                <a:spcPts val="297"/>
              </a:spcBef>
            </a:pP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Use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pod 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security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policies </a:t>
            </a:r>
            <a:r>
              <a:rPr dirty="0">
                <a:solidFill>
                  <a:srgbClr val="F2F4F4"/>
                </a:solidFill>
                <a:latin typeface="+mn-lt"/>
                <a:cs typeface="Lucida Sans"/>
              </a:rPr>
              <a:t>(PSPs)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or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u="heavy" spc="-59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Open</a:t>
            </a:r>
            <a:r>
              <a:rPr u="heavy" spc="-94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 </a:t>
            </a:r>
            <a:r>
              <a:rPr u="heavy" spc="-38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Policy</a:t>
            </a:r>
            <a:r>
              <a:rPr u="heavy" spc="-106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 </a:t>
            </a:r>
            <a:r>
              <a:rPr u="heavy" spc="-6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Agent</a:t>
            </a:r>
            <a:r>
              <a:rPr spc="-6" dirty="0">
                <a:solidFill>
                  <a:srgbClr val="E8882B"/>
                </a:solidFill>
                <a:latin typeface="+mn-lt"/>
                <a:cs typeface="Lucida Sans"/>
              </a:rPr>
              <a:t> </a:t>
            </a:r>
            <a:r>
              <a:rPr spc="-34" dirty="0">
                <a:solidFill>
                  <a:srgbClr val="F2F4F4"/>
                </a:solidFill>
                <a:latin typeface="+mn-lt"/>
                <a:cs typeface="Lucida Sans"/>
              </a:rPr>
              <a:t>with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u="heavy" spc="-75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Gatekeeper</a:t>
            </a:r>
            <a:r>
              <a:rPr spc="-103" dirty="0">
                <a:solidFill>
                  <a:srgbClr val="E8882B"/>
                </a:solidFill>
                <a:latin typeface="+mn-lt"/>
                <a:cs typeface="Lucida Sans"/>
              </a:rPr>
              <a:t> </a:t>
            </a:r>
            <a:r>
              <a:rPr spc="-22" dirty="0">
                <a:solidFill>
                  <a:srgbClr val="F2F4F4"/>
                </a:solidFill>
                <a:latin typeface="+mn-lt"/>
                <a:cs typeface="Lucida Sans"/>
              </a:rPr>
              <a:t>to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44" dirty="0">
                <a:solidFill>
                  <a:srgbClr val="F2F4F4"/>
                </a:solidFill>
                <a:latin typeface="+mn-lt"/>
                <a:cs typeface="Lucida Sans"/>
              </a:rPr>
              <a:t>implement </a:t>
            </a:r>
            <a:r>
              <a:rPr spc="-71" dirty="0">
                <a:solidFill>
                  <a:srgbClr val="F2F4F4"/>
                </a:solidFill>
                <a:latin typeface="+mn-lt"/>
                <a:cs typeface="Lucida Sans"/>
              </a:rPr>
              <a:t>runtime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security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3" dirty="0">
                <a:solidFill>
                  <a:srgbClr val="F2F4F4"/>
                </a:solidFill>
                <a:latin typeface="+mn-lt"/>
                <a:cs typeface="Lucida Sans"/>
              </a:rPr>
              <a:t>measures</a:t>
            </a:r>
            <a:endParaRPr dirty="0">
              <a:latin typeface="+mn-lt"/>
              <a:cs typeface="Lucida Sans"/>
            </a:endParaRPr>
          </a:p>
          <a:p>
            <a:pPr marL="7938">
              <a:spcBef>
                <a:spcPts val="481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Deny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privileged</a:t>
            </a:r>
            <a:r>
              <a:rPr spc="-7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escalation</a:t>
            </a:r>
            <a:endParaRPr dirty="0">
              <a:latin typeface="+mn-lt"/>
              <a:cs typeface="Lucida Sans"/>
            </a:endParaRPr>
          </a:p>
          <a:p>
            <a:pPr marL="7938">
              <a:spcBef>
                <a:spcPts val="538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Deny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running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13" dirty="0">
                <a:solidFill>
                  <a:srgbClr val="F2F4F4"/>
                </a:solidFill>
                <a:latin typeface="+mn-lt"/>
                <a:cs typeface="Lucida Sans"/>
              </a:rPr>
              <a:t>as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3" dirty="0">
                <a:solidFill>
                  <a:srgbClr val="F2F4F4"/>
                </a:solidFill>
                <a:latin typeface="+mn-lt"/>
                <a:cs typeface="Lucida Sans"/>
              </a:rPr>
              <a:t>root</a:t>
            </a:r>
            <a:endParaRPr dirty="0">
              <a:latin typeface="+mn-lt"/>
              <a:cs typeface="Lucida Sans"/>
            </a:endParaRPr>
          </a:p>
          <a:p>
            <a:pPr marL="7938">
              <a:spcBef>
                <a:spcPts val="481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Deny 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mounting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hostPath</a:t>
            </a:r>
            <a:endParaRPr dirty="0">
              <a:latin typeface="+mn-lt"/>
              <a:cs typeface="Lucida Sans"/>
            </a:endParaRPr>
          </a:p>
          <a:p>
            <a:pPr marL="7938">
              <a:spcBef>
                <a:spcPts val="525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Drop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09" dirty="0">
                <a:solidFill>
                  <a:srgbClr val="F2F4F4"/>
                </a:solidFill>
                <a:latin typeface="+mn-lt"/>
                <a:cs typeface="Lucida Sans"/>
              </a:rPr>
              <a:t>Linux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6" dirty="0">
                <a:solidFill>
                  <a:srgbClr val="F2F4F4"/>
                </a:solidFill>
                <a:latin typeface="+mn-lt"/>
                <a:cs typeface="Lucida Sans"/>
              </a:rPr>
              <a:t>capabilities</a:t>
            </a:r>
            <a:endParaRPr lang="en-US" spc="-16" dirty="0">
              <a:solidFill>
                <a:srgbClr val="F2F4F4"/>
              </a:solidFill>
              <a:latin typeface="+mn-lt"/>
              <a:cs typeface="Lucida Sans"/>
            </a:endParaRPr>
          </a:p>
          <a:p>
            <a:pPr marL="7938">
              <a:spcBef>
                <a:spcPts val="525"/>
              </a:spcBef>
              <a:tabLst>
                <a:tab pos="293291" algn="l"/>
              </a:tabLst>
            </a:pPr>
            <a:endParaRPr lang="en-IN" spc="-16" dirty="0">
              <a:solidFill>
                <a:srgbClr val="F2F4F4"/>
              </a:solidFill>
              <a:latin typeface="+mn-lt"/>
              <a:cs typeface="Lucida Sans"/>
            </a:endParaRPr>
          </a:p>
          <a:p>
            <a:pPr marL="7938">
              <a:spcBef>
                <a:spcPts val="525"/>
              </a:spcBef>
              <a:tabLst>
                <a:tab pos="293291" algn="l"/>
              </a:tabLst>
            </a:pPr>
            <a:r>
              <a:rPr lang="en-IN" spc="-16" dirty="0">
                <a:solidFill>
                  <a:srgbClr val="F2F4F4"/>
                </a:solidFill>
                <a:latin typeface="+mn-lt"/>
                <a:cs typeface="Lucida Sans"/>
              </a:rPr>
              <a:t>Limit container resources using resource limits, namespace limit ranges &amp; namespace resource quotas</a:t>
            </a:r>
          </a:p>
          <a:p>
            <a:pPr marL="7938">
              <a:spcBef>
                <a:spcPts val="525"/>
              </a:spcBef>
              <a:tabLst>
                <a:tab pos="293291" algn="l"/>
              </a:tabLst>
            </a:pPr>
            <a:endParaRPr lang="en-IN" spc="-16" dirty="0">
              <a:solidFill>
                <a:srgbClr val="F2F4F4"/>
              </a:solidFill>
              <a:latin typeface="+mn-lt"/>
              <a:cs typeface="Lucida Sans"/>
            </a:endParaRPr>
          </a:p>
          <a:p>
            <a:pPr marL="7938">
              <a:spcBef>
                <a:spcPts val="525"/>
              </a:spcBef>
              <a:tabLst>
                <a:tab pos="293291" algn="l"/>
              </a:tabLst>
            </a:pPr>
            <a:r>
              <a:rPr lang="en-IN" spc="-16" dirty="0">
                <a:solidFill>
                  <a:srgbClr val="F2F4F4"/>
                </a:solidFill>
                <a:latin typeface="+mn-lt"/>
                <a:cs typeface="Lucida Sans"/>
              </a:rPr>
              <a:t>Unless you specify a user, container will run as root – restrict root &amp; privileged containers</a:t>
            </a:r>
            <a:endParaRPr dirty="0">
              <a:latin typeface="+mn-lt"/>
              <a:cs typeface="Lucida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63921" y="1079183"/>
            <a:ext cx="2887266" cy="1330172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7938" marR="180975">
              <a:lnSpc>
                <a:spcPct val="90000"/>
              </a:lnSpc>
              <a:spcBef>
                <a:spcPts val="300"/>
              </a:spcBef>
            </a:pP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Complement</a:t>
            </a:r>
            <a:r>
              <a:rPr spc="-7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dirty="0">
                <a:solidFill>
                  <a:srgbClr val="F2F4F4"/>
                </a:solidFill>
                <a:latin typeface="+mn-lt"/>
                <a:cs typeface="Lucida Sans"/>
              </a:rPr>
              <a:t>PSPs</a:t>
            </a: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3" dirty="0">
                <a:solidFill>
                  <a:srgbClr val="F2F4F4"/>
                </a:solidFill>
                <a:latin typeface="+mn-lt"/>
                <a:cs typeface="Lucida Sans"/>
              </a:rPr>
              <a:t>with 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AppArmor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or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Seccomp profiles</a:t>
            </a:r>
            <a:endParaRPr dirty="0">
              <a:latin typeface="+mn-lt"/>
              <a:cs typeface="Lucida Sans"/>
            </a:endParaRPr>
          </a:p>
          <a:p>
            <a:pPr marL="7938">
              <a:spcBef>
                <a:spcPts val="528"/>
              </a:spcBef>
            </a:pP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Use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19" dirty="0">
                <a:solidFill>
                  <a:srgbClr val="F2F4F4"/>
                </a:solidFill>
                <a:latin typeface="+mn-lt"/>
                <a:cs typeface="Lucida Sans"/>
              </a:rPr>
              <a:t>third-</a:t>
            </a:r>
            <a:r>
              <a:rPr spc="-50" dirty="0">
                <a:solidFill>
                  <a:srgbClr val="F2F4F4"/>
                </a:solidFill>
                <a:latin typeface="+mn-lt"/>
                <a:cs typeface="Lucida Sans"/>
              </a:rPr>
              <a:t>party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3" dirty="0">
                <a:solidFill>
                  <a:srgbClr val="F2F4F4"/>
                </a:solidFill>
                <a:latin typeface="+mn-lt"/>
                <a:cs typeface="Lucida Sans"/>
              </a:rPr>
              <a:t>solutions</a:t>
            </a:r>
            <a:endParaRPr dirty="0">
              <a:latin typeface="+mn-lt"/>
              <a:cs typeface="Lucida Sans"/>
            </a:endParaRPr>
          </a:p>
          <a:p>
            <a:pPr marL="293688" marR="3175" indent="-285750">
              <a:lnSpc>
                <a:spcPts val="2188"/>
              </a:lnSpc>
              <a:spcBef>
                <a:spcPts val="728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Aqua,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Stackrox,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6" dirty="0">
                <a:solidFill>
                  <a:srgbClr val="F2F4F4"/>
                </a:solidFill>
                <a:latin typeface="+mn-lt"/>
                <a:cs typeface="Lucida Sans"/>
              </a:rPr>
              <a:t>Sysdig </a:t>
            </a: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Falco,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Twistlock</a:t>
            </a:r>
            <a:endParaRPr dirty="0">
              <a:latin typeface="+mn-lt"/>
              <a:cs typeface="Lucid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10803" y="1285878"/>
            <a:ext cx="7690246" cy="125372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7938" defTabSz="914400"/>
            <a:r>
              <a:rPr lang="en-US" sz="6000" kern="1200" spc="-9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Host </a:t>
            </a:r>
            <a:r>
              <a:rPr lang="en-US" sz="6000" kern="1200" spc="-9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Security</a:t>
            </a:r>
            <a:endParaRPr lang="en-US" sz="6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47" y="86394"/>
            <a:ext cx="8951112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07C3A8-02AE-4DC1-B13F-A6AA2ECA9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6438" y="2761056"/>
            <a:ext cx="895111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148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9CE5E8-F04F-621B-963E-AF8CFC514083}"/>
              </a:ext>
            </a:extLst>
          </p:cNvPr>
          <p:cNvSpPr txBox="1"/>
          <p:nvPr/>
        </p:nvSpPr>
        <p:spPr>
          <a:xfrm>
            <a:off x="1449677" y="711993"/>
            <a:ext cx="6053779" cy="1790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Building strong wall of protection for your container &amp; pods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4D60D-9AE4-91C3-C866-3895D4C9FFF4}"/>
              </a:ext>
            </a:extLst>
          </p:cNvPr>
          <p:cNvSpPr txBox="1"/>
          <p:nvPr/>
        </p:nvSpPr>
        <p:spPr>
          <a:xfrm>
            <a:off x="1449683" y="3392843"/>
            <a:ext cx="6053773" cy="12418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Bef>
                <a:spcPts val="1000"/>
              </a:spcBef>
            </a:pP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Sagar </a:t>
            </a:r>
            <a:r>
              <a:rPr lang="en-US" sz="20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Utekar</a:t>
            </a:r>
            <a:endParaRPr lang="en-US" sz="20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spcBef>
                <a:spcPts val="1000"/>
              </a:spcBef>
            </a:pPr>
            <a:endParaRPr lang="en-US" sz="20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spcBef>
                <a:spcPts val="1000"/>
              </a:spcBef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Site Reliability Engineer @VMWare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8963" y="0"/>
            <a:ext cx="0" cy="51435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689363"/>
            <a:ext cx="9144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114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769" y="1079183"/>
            <a:ext cx="3925888" cy="2623924"/>
          </a:xfrm>
          <a:prstGeom prst="rect">
            <a:avLst/>
          </a:prstGeom>
        </p:spPr>
        <p:txBody>
          <a:bodyPr vert="horz" wrap="square" lIns="0" tIns="39688" rIns="0" bIns="0" rtlCol="0">
            <a:spAutoFit/>
          </a:bodyPr>
          <a:lstStyle/>
          <a:p>
            <a:pPr marL="7938" marR="721122">
              <a:lnSpc>
                <a:spcPts val="2188"/>
              </a:lnSpc>
              <a:spcBef>
                <a:spcPts val="313"/>
              </a:spcBef>
            </a:pP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Use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an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dirty="0">
                <a:solidFill>
                  <a:srgbClr val="F2F4F4"/>
                </a:solidFill>
                <a:latin typeface="+mn-lt"/>
                <a:cs typeface="Lucida Sans"/>
              </a:rPr>
              <a:t>OS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22" dirty="0">
                <a:solidFill>
                  <a:srgbClr val="F2F4F4"/>
                </a:solidFill>
                <a:latin typeface="+mn-lt"/>
                <a:cs typeface="Lucida Sans"/>
              </a:rPr>
              <a:t>that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22" dirty="0">
                <a:solidFill>
                  <a:srgbClr val="F2F4F4"/>
                </a:solidFill>
                <a:latin typeface="+mn-lt"/>
                <a:cs typeface="Lucida Sans"/>
              </a:rPr>
              <a:t>is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1" dirty="0">
                <a:solidFill>
                  <a:srgbClr val="F2F4F4"/>
                </a:solidFill>
                <a:latin typeface="+mn-lt"/>
                <a:cs typeface="Lucida Sans"/>
              </a:rPr>
              <a:t>optimized </a:t>
            </a:r>
            <a:r>
              <a:rPr spc="-56" dirty="0">
                <a:solidFill>
                  <a:srgbClr val="F2F4F4"/>
                </a:solidFill>
                <a:latin typeface="+mn-lt"/>
                <a:cs typeface="Lucida Sans"/>
              </a:rPr>
              <a:t>for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 running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3" dirty="0">
                <a:solidFill>
                  <a:srgbClr val="F2F4F4"/>
                </a:solidFill>
                <a:latin typeface="+mn-lt"/>
                <a:cs typeface="Lucida Sans"/>
              </a:rPr>
              <a:t>containers</a:t>
            </a:r>
            <a:endParaRPr dirty="0">
              <a:latin typeface="+mn-lt"/>
              <a:cs typeface="Lucida Sans"/>
            </a:endParaRPr>
          </a:p>
          <a:p>
            <a:pPr marL="293688" marR="1416050" indent="-285750">
              <a:lnSpc>
                <a:spcPts val="2174"/>
              </a:lnSpc>
              <a:spcBef>
                <a:spcPts val="703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EKS-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optimized</a:t>
            </a:r>
            <a:r>
              <a:rPr spc="-4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6" dirty="0">
                <a:solidFill>
                  <a:srgbClr val="F2F4F4"/>
                </a:solidFill>
                <a:latin typeface="+mn-lt"/>
                <a:cs typeface="Lucida Sans"/>
              </a:rPr>
              <a:t>AL2 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or</a:t>
            </a:r>
            <a:r>
              <a:rPr spc="-109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u="heavy" spc="-6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Bottlerocket</a:t>
            </a:r>
            <a:endParaRPr dirty="0">
              <a:latin typeface="+mn-lt"/>
              <a:cs typeface="Lucida Sans"/>
            </a:endParaRPr>
          </a:p>
          <a:p>
            <a:pPr marL="293688" marR="1156097" indent="-285750">
              <a:lnSpc>
                <a:spcPts val="2188"/>
              </a:lnSpc>
              <a:spcBef>
                <a:spcPts val="697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u="heavy" spc="-88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Atomic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,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u="heavy" spc="-50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Flatcar</a:t>
            </a:r>
            <a:r>
              <a:rPr u="heavy" spc="-81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 </a:t>
            </a:r>
            <a:r>
              <a:rPr u="heavy" spc="-106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Linux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, </a:t>
            </a:r>
            <a:r>
              <a:rPr u="heavy" spc="-6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RancherOS</a:t>
            </a:r>
            <a:endParaRPr dirty="0">
              <a:latin typeface="+mn-lt"/>
              <a:cs typeface="Lucida Sans"/>
            </a:endParaRPr>
          </a:p>
          <a:p>
            <a:pPr marL="7938" marR="650478">
              <a:lnSpc>
                <a:spcPts val="2174"/>
              </a:lnSpc>
              <a:spcBef>
                <a:spcPts val="703"/>
              </a:spcBef>
            </a:pP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Deploy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workers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9" dirty="0">
                <a:solidFill>
                  <a:srgbClr val="F2F4F4"/>
                </a:solidFill>
                <a:latin typeface="+mn-lt"/>
                <a:cs typeface="Lucida Sans"/>
              </a:rPr>
              <a:t>onto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34" dirty="0">
                <a:solidFill>
                  <a:srgbClr val="F2F4F4"/>
                </a:solidFill>
                <a:latin typeface="+mn-lt"/>
                <a:cs typeface="Lucida Sans"/>
              </a:rPr>
              <a:t>private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subnets</a:t>
            </a:r>
            <a:endParaRPr dirty="0">
              <a:latin typeface="+mn-lt"/>
              <a:cs typeface="Lucida Sans"/>
            </a:endParaRPr>
          </a:p>
          <a:p>
            <a:pPr marL="7938">
              <a:spcBef>
                <a:spcPts val="447"/>
              </a:spcBef>
            </a:pP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Minimize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and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3" dirty="0">
                <a:solidFill>
                  <a:srgbClr val="F2F4F4"/>
                </a:solidFill>
                <a:latin typeface="+mn-lt"/>
                <a:cs typeface="Lucida Sans"/>
              </a:rPr>
              <a:t>audit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host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access</a:t>
            </a:r>
            <a:endParaRPr dirty="0">
              <a:latin typeface="+mn-lt"/>
              <a:cs typeface="Lucida Sans"/>
            </a:endParaRPr>
          </a:p>
          <a:p>
            <a:pPr marL="293688" marR="3175" indent="-285750">
              <a:lnSpc>
                <a:spcPts val="2188"/>
              </a:lnSpc>
              <a:spcBef>
                <a:spcPts val="791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dirty="0">
                <a:solidFill>
                  <a:srgbClr val="F2F4F4"/>
                </a:solidFill>
                <a:latin typeface="+mn-lt"/>
                <a:cs typeface="Lucida Sans"/>
              </a:rPr>
              <a:t>AWS</a:t>
            </a:r>
            <a:r>
              <a:rPr spc="-6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6" dirty="0">
                <a:solidFill>
                  <a:srgbClr val="F2F4F4"/>
                </a:solidFill>
                <a:latin typeface="+mn-lt"/>
                <a:cs typeface="Lucida Sans"/>
              </a:rPr>
              <a:t>Systems</a:t>
            </a:r>
            <a:r>
              <a:rPr spc="-6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Manager,</a:t>
            </a:r>
            <a:r>
              <a:rPr spc="-6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u="heavy" spc="-63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Session</a:t>
            </a:r>
            <a:r>
              <a:rPr spc="-63" dirty="0">
                <a:solidFill>
                  <a:srgbClr val="E8882B"/>
                </a:solidFill>
                <a:latin typeface="+mn-lt"/>
                <a:cs typeface="Lucida Sans"/>
              </a:rPr>
              <a:t> </a:t>
            </a:r>
            <a:r>
              <a:rPr u="heavy" spc="-6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Manager</a:t>
            </a:r>
            <a:endParaRPr dirty="0">
              <a:latin typeface="+mn-lt"/>
              <a:cs typeface="Lucida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63921" y="1079183"/>
            <a:ext cx="3691731" cy="3458175"/>
          </a:xfrm>
          <a:prstGeom prst="rect">
            <a:avLst/>
          </a:prstGeom>
        </p:spPr>
        <p:txBody>
          <a:bodyPr vert="horz" wrap="square" lIns="0" tIns="37703" rIns="0" bIns="0" rtlCol="0">
            <a:spAutoFit/>
          </a:bodyPr>
          <a:lstStyle/>
          <a:p>
            <a:pPr marL="7938" marR="382984">
              <a:lnSpc>
                <a:spcPct val="90200"/>
              </a:lnSpc>
              <a:spcBef>
                <a:spcPts val="297"/>
              </a:spcBef>
            </a:pP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Run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u="heavy" spc="-103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Amazon</a:t>
            </a:r>
            <a:r>
              <a:rPr u="heavy" spc="-78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 Inspector</a:t>
            </a:r>
            <a:r>
              <a:rPr spc="-84" dirty="0">
                <a:solidFill>
                  <a:srgbClr val="E8882B"/>
                </a:solidFill>
                <a:latin typeface="+mn-lt"/>
                <a:cs typeface="Lucida Sans"/>
              </a:rPr>
              <a:t> </a:t>
            </a:r>
            <a:r>
              <a:rPr spc="-16" dirty="0">
                <a:solidFill>
                  <a:srgbClr val="F2F4F4"/>
                </a:solidFill>
                <a:latin typeface="+mn-lt"/>
                <a:cs typeface="Lucida Sans"/>
              </a:rPr>
              <a:t>to </a:t>
            </a:r>
            <a:r>
              <a:rPr spc="-56" dirty="0">
                <a:solidFill>
                  <a:srgbClr val="F2F4F4"/>
                </a:solidFill>
                <a:latin typeface="+mn-lt"/>
                <a:cs typeface="Lucida Sans"/>
              </a:rPr>
              <a:t>continually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27" dirty="0">
                <a:solidFill>
                  <a:srgbClr val="F2F4F4"/>
                </a:solidFill>
                <a:latin typeface="+mn-lt"/>
                <a:cs typeface="Lucida Sans"/>
              </a:rPr>
              <a:t>assess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47" dirty="0">
                <a:solidFill>
                  <a:srgbClr val="F2F4F4"/>
                </a:solidFill>
                <a:latin typeface="+mn-lt"/>
                <a:cs typeface="Lucida Sans"/>
              </a:rPr>
              <a:t>alignment </a:t>
            </a:r>
            <a:r>
              <a:rPr spc="-38" dirty="0">
                <a:solidFill>
                  <a:srgbClr val="F2F4F4"/>
                </a:solidFill>
                <a:latin typeface="+mn-lt"/>
                <a:cs typeface="Lucida Sans"/>
              </a:rPr>
              <a:t>with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best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practices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6" dirty="0">
                <a:solidFill>
                  <a:srgbClr val="F2F4F4"/>
                </a:solidFill>
                <a:latin typeface="+mn-lt"/>
                <a:cs typeface="Lucida Sans"/>
              </a:rPr>
              <a:t>and </a:t>
            </a: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compliance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25" dirty="0">
                <a:solidFill>
                  <a:srgbClr val="F2F4F4"/>
                </a:solidFill>
                <a:latin typeface="+mn-lt"/>
                <a:cs typeface="Lucida Sans"/>
              </a:rPr>
              <a:t>requirements</a:t>
            </a:r>
            <a:endParaRPr dirty="0">
              <a:latin typeface="+mn-lt"/>
              <a:cs typeface="Lucida Sans"/>
            </a:endParaRPr>
          </a:p>
          <a:p>
            <a:pPr marL="7938">
              <a:spcBef>
                <a:spcPts val="481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u="heavy" spc="-153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kube-</a:t>
            </a:r>
            <a:r>
              <a:rPr u="heavy" spc="-13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bench</a:t>
            </a:r>
            <a:endParaRPr dirty="0">
              <a:latin typeface="+mn-lt"/>
              <a:cs typeface="Lucida Sans"/>
            </a:endParaRPr>
          </a:p>
          <a:p>
            <a:pPr marL="7938">
              <a:spcBef>
                <a:spcPts val="538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u="heavy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EKS</a:t>
            </a:r>
            <a:r>
              <a:rPr u="heavy" spc="-106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 </a:t>
            </a:r>
            <a:r>
              <a:rPr u="heavy" spc="-53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CIS</a:t>
            </a:r>
            <a:r>
              <a:rPr u="heavy" spc="-103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 </a:t>
            </a:r>
            <a:r>
              <a:rPr u="heavy" spc="-25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benchmarks</a:t>
            </a:r>
            <a:endParaRPr dirty="0">
              <a:latin typeface="+mn-lt"/>
              <a:cs typeface="Lucida Sans"/>
            </a:endParaRPr>
          </a:p>
          <a:p>
            <a:pPr marL="7938">
              <a:spcBef>
                <a:spcPts val="481"/>
              </a:spcBef>
            </a:pP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Use</a:t>
            </a:r>
            <a:r>
              <a:rPr spc="-109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SELinux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6" dirty="0">
                <a:solidFill>
                  <a:srgbClr val="F2F4F4"/>
                </a:solidFill>
                <a:latin typeface="+mn-lt"/>
                <a:cs typeface="Lucida Sans"/>
              </a:rPr>
              <a:t>(RHEL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and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6" dirty="0">
                <a:solidFill>
                  <a:srgbClr val="F2F4F4"/>
                </a:solidFill>
                <a:latin typeface="+mn-lt"/>
                <a:cs typeface="Lucida Sans"/>
              </a:rPr>
              <a:t>CentOS)</a:t>
            </a:r>
            <a:endParaRPr dirty="0">
              <a:latin typeface="+mn-lt"/>
              <a:cs typeface="Lucida Sans"/>
            </a:endParaRPr>
          </a:p>
          <a:p>
            <a:pPr marL="293688" marR="499269" indent="-285750">
              <a:lnSpc>
                <a:spcPts val="2131"/>
              </a:lnSpc>
              <a:spcBef>
                <a:spcPts val="819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71" dirty="0">
                <a:solidFill>
                  <a:srgbClr val="F2F4F4"/>
                </a:solidFill>
                <a:latin typeface="+mn-lt"/>
                <a:cs typeface="Lucida Sans"/>
              </a:rPr>
              <a:t>Audit2Allow,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47" dirty="0">
                <a:solidFill>
                  <a:srgbClr val="F2F4F4"/>
                </a:solidFill>
                <a:latin typeface="+mn-lt"/>
                <a:cs typeface="Lucida Sans"/>
              </a:rPr>
              <a:t>Audit2Why, </a:t>
            </a:r>
            <a:r>
              <a:rPr spc="-6" dirty="0" err="1">
                <a:solidFill>
                  <a:srgbClr val="F2F4F4"/>
                </a:solidFill>
                <a:latin typeface="+mn-lt"/>
                <a:cs typeface="Lucida Sans"/>
              </a:rPr>
              <a:t>SEAlert</a:t>
            </a:r>
            <a:endParaRPr lang="en-US" spc="-6" dirty="0">
              <a:solidFill>
                <a:srgbClr val="F2F4F4"/>
              </a:solidFill>
              <a:latin typeface="+mn-lt"/>
              <a:cs typeface="Lucida Sans"/>
            </a:endParaRPr>
          </a:p>
          <a:p>
            <a:pPr marL="293688" marR="499269" indent="-285750">
              <a:lnSpc>
                <a:spcPts val="2131"/>
              </a:lnSpc>
              <a:spcBef>
                <a:spcPts val="819"/>
              </a:spcBef>
              <a:tabLst>
                <a:tab pos="293291" algn="l"/>
              </a:tabLst>
            </a:pPr>
            <a:r>
              <a:rPr lang="en-IN" spc="-6" dirty="0">
                <a:solidFill>
                  <a:srgbClr val="F2F4F4"/>
                </a:solidFill>
                <a:latin typeface="+mn-lt"/>
                <a:cs typeface="Lucida Sans"/>
              </a:rPr>
              <a:t>Encrypt all storage</a:t>
            </a:r>
          </a:p>
          <a:p>
            <a:pPr marL="293688" marR="499269" indent="-285750">
              <a:lnSpc>
                <a:spcPts val="2131"/>
              </a:lnSpc>
              <a:spcBef>
                <a:spcPts val="819"/>
              </a:spcBef>
              <a:tabLst>
                <a:tab pos="293291" algn="l"/>
              </a:tabLst>
            </a:pPr>
            <a:r>
              <a:rPr lang="en-IN" spc="-6" dirty="0">
                <a:solidFill>
                  <a:srgbClr val="F2F4F4"/>
                </a:solidFill>
                <a:latin typeface="+mn-lt"/>
                <a:cs typeface="Lucida Sans"/>
              </a:rPr>
              <a:t>Upgrade on schedule (features, deprecations, vulnerabilities)</a:t>
            </a:r>
          </a:p>
          <a:p>
            <a:pPr marL="293688" marR="499269" indent="-285750">
              <a:lnSpc>
                <a:spcPts val="2131"/>
              </a:lnSpc>
              <a:spcBef>
                <a:spcPts val="819"/>
              </a:spcBef>
              <a:tabLst>
                <a:tab pos="293291" algn="l"/>
              </a:tabLst>
            </a:pPr>
            <a:r>
              <a:rPr lang="en-IN" spc="-6" dirty="0">
                <a:solidFill>
                  <a:srgbClr val="F2F4F4"/>
                </a:solidFill>
                <a:latin typeface="+mn-lt"/>
                <a:cs typeface="Lucida Sans"/>
              </a:rPr>
              <a:t>Use tools to monitor &amp; control </a:t>
            </a:r>
            <a:r>
              <a:rPr lang="en-IN" spc="-6" dirty="0" err="1">
                <a:solidFill>
                  <a:srgbClr val="F2F4F4"/>
                </a:solidFill>
                <a:latin typeface="+mn-lt"/>
                <a:cs typeface="Lucida Sans"/>
              </a:rPr>
              <a:t>syscalls</a:t>
            </a:r>
            <a:r>
              <a:rPr lang="en-IN" spc="-6" dirty="0">
                <a:solidFill>
                  <a:srgbClr val="F2F4F4"/>
                </a:solidFill>
                <a:latin typeface="+mn-lt"/>
                <a:cs typeface="Lucida Sans"/>
              </a:rPr>
              <a:t> like seccomp, </a:t>
            </a:r>
            <a:r>
              <a:rPr lang="en-IN" spc="-6" dirty="0" err="1">
                <a:solidFill>
                  <a:srgbClr val="F2F4F4"/>
                </a:solidFill>
                <a:latin typeface="+mn-lt"/>
                <a:cs typeface="Lucida Sans"/>
              </a:rPr>
              <a:t>AppArmor</a:t>
            </a:r>
            <a:endParaRPr dirty="0">
              <a:latin typeface="+mn-lt"/>
              <a:cs typeface="Lucida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10803" y="1285878"/>
            <a:ext cx="7690246" cy="125372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7938" defTabSz="914400"/>
            <a:r>
              <a:rPr lang="en-US" sz="6000" kern="1200" spc="-9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Network Security</a:t>
            </a:r>
            <a:endParaRPr lang="en-US" sz="6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47" y="86394"/>
            <a:ext cx="8951112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07C3A8-02AE-4DC1-B13F-A6AA2ECA9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6438" y="2761056"/>
            <a:ext cx="895111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279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xfrm>
            <a:off x="192981" y="1042789"/>
            <a:ext cx="4379019" cy="2163734"/>
          </a:xfrm>
          <a:prstGeom prst="rect">
            <a:avLst/>
          </a:prstGeom>
        </p:spPr>
        <p:txBody>
          <a:bodyPr spcFirstLastPara="1" vert="horz" wrap="square" lIns="0" tIns="39688" rIns="0" bIns="0" rtlCol="0" anchor="t" anchorCtr="0">
            <a:spAutoFit/>
          </a:bodyPr>
          <a:lstStyle/>
          <a:p>
            <a:pPr marL="7938" marR="860425">
              <a:lnSpc>
                <a:spcPct val="100000"/>
              </a:lnSpc>
              <a:spcBef>
                <a:spcPts val="313"/>
              </a:spcBef>
            </a:pPr>
            <a:r>
              <a:rPr lang="en-US" sz="1800" spc="-63" baseline="30000" dirty="0">
                <a:latin typeface="+mn-lt"/>
              </a:rPr>
              <a:t>AWS Security groups around the container hosts</a:t>
            </a:r>
          </a:p>
          <a:p>
            <a:pPr marL="7938" marR="860425">
              <a:lnSpc>
                <a:spcPct val="100000"/>
              </a:lnSpc>
              <a:spcBef>
                <a:spcPts val="313"/>
              </a:spcBef>
            </a:pPr>
            <a:r>
              <a:rPr lang="en-US" sz="1800" spc="-63" baseline="30000" dirty="0">
                <a:latin typeface="+mn-lt"/>
              </a:rPr>
              <a:t>Amazon EKS security groups for pods</a:t>
            </a:r>
          </a:p>
          <a:p>
            <a:pPr marL="7938" marR="860425">
              <a:lnSpc>
                <a:spcPct val="100000"/>
              </a:lnSpc>
              <a:spcBef>
                <a:spcPts val="313"/>
              </a:spcBef>
            </a:pPr>
            <a:r>
              <a:rPr lang="en-US" sz="1800" spc="-63" baseline="30000" dirty="0">
                <a:latin typeface="+mn-lt"/>
              </a:rPr>
              <a:t>Allowing</a:t>
            </a:r>
            <a:r>
              <a:rPr lang="en-US" sz="1800" spc="-106" baseline="30000" dirty="0">
                <a:latin typeface="+mn-lt"/>
              </a:rPr>
              <a:t> </a:t>
            </a:r>
            <a:r>
              <a:rPr lang="en-US" sz="1800" spc="-16" baseline="30000" dirty="0">
                <a:latin typeface="+mn-lt"/>
              </a:rPr>
              <a:t>all</a:t>
            </a:r>
            <a:r>
              <a:rPr lang="en-US" sz="1800" spc="-97" baseline="30000" dirty="0">
                <a:latin typeface="+mn-lt"/>
              </a:rPr>
              <a:t> </a:t>
            </a:r>
            <a:r>
              <a:rPr lang="en-US" sz="1800" spc="-47" baseline="30000" dirty="0">
                <a:latin typeface="+mn-lt"/>
              </a:rPr>
              <a:t>traffic</a:t>
            </a:r>
            <a:r>
              <a:rPr lang="en-US" sz="1800" spc="-100" baseline="30000" dirty="0">
                <a:latin typeface="+mn-lt"/>
              </a:rPr>
              <a:t> </a:t>
            </a:r>
            <a:r>
              <a:rPr lang="en-US" sz="1800" spc="-119" baseline="30000" dirty="0">
                <a:latin typeface="+mn-lt"/>
              </a:rPr>
              <a:t>is</a:t>
            </a:r>
            <a:r>
              <a:rPr lang="en-US" sz="1800" spc="-100" baseline="30000" dirty="0">
                <a:latin typeface="+mn-lt"/>
              </a:rPr>
              <a:t> </a:t>
            </a:r>
            <a:r>
              <a:rPr lang="en-US" sz="1800" spc="-16" baseline="30000" dirty="0">
                <a:latin typeface="+mn-lt"/>
              </a:rPr>
              <a:t>the </a:t>
            </a:r>
            <a:r>
              <a:rPr lang="en-US" sz="1800" spc="-50" baseline="30000" dirty="0">
                <a:latin typeface="+mn-lt"/>
              </a:rPr>
              <a:t>default</a:t>
            </a:r>
            <a:r>
              <a:rPr lang="en-US" sz="1800" spc="-75" baseline="30000" dirty="0">
                <a:latin typeface="+mn-lt"/>
              </a:rPr>
              <a:t> </a:t>
            </a:r>
            <a:r>
              <a:rPr lang="en-US" sz="1800" spc="-6" baseline="30000" dirty="0">
                <a:latin typeface="+mn-lt"/>
              </a:rPr>
              <a:t>policy</a:t>
            </a:r>
          </a:p>
          <a:p>
            <a:pPr marL="7938" marR="352822">
              <a:lnSpc>
                <a:spcPct val="100000"/>
              </a:lnSpc>
              <a:spcBef>
                <a:spcPts val="691"/>
              </a:spcBef>
            </a:pPr>
            <a:r>
              <a:rPr lang="en-US" sz="1800" spc="-75" baseline="30000" dirty="0">
                <a:latin typeface="+mn-lt"/>
              </a:rPr>
              <a:t>Use</a:t>
            </a:r>
            <a:r>
              <a:rPr lang="en-US" sz="1800" spc="-97" baseline="30000" dirty="0">
                <a:latin typeface="+mn-lt"/>
              </a:rPr>
              <a:t> </a:t>
            </a:r>
            <a:r>
              <a:rPr lang="en-US" sz="1800" spc="-131" baseline="30000" dirty="0">
                <a:latin typeface="+mn-lt"/>
              </a:rPr>
              <a:t>k8s</a:t>
            </a:r>
            <a:r>
              <a:rPr lang="en-US" sz="1800" spc="-84" baseline="30000" dirty="0">
                <a:latin typeface="+mn-lt"/>
              </a:rPr>
              <a:t> </a:t>
            </a:r>
            <a:r>
              <a:rPr lang="en-US" sz="1800" spc="-66" baseline="30000" dirty="0">
                <a:latin typeface="+mn-lt"/>
              </a:rPr>
              <a:t>network</a:t>
            </a:r>
            <a:r>
              <a:rPr lang="en-US" sz="1800" spc="-91" baseline="30000" dirty="0">
                <a:latin typeface="+mn-lt"/>
              </a:rPr>
              <a:t> </a:t>
            </a:r>
            <a:r>
              <a:rPr lang="en-US" sz="1800" spc="-84" baseline="30000" dirty="0">
                <a:latin typeface="+mn-lt"/>
              </a:rPr>
              <a:t>policies </a:t>
            </a:r>
            <a:r>
              <a:rPr lang="en-US" sz="1800" spc="-16" baseline="30000" dirty="0">
                <a:latin typeface="+mn-lt"/>
              </a:rPr>
              <a:t>for </a:t>
            </a:r>
            <a:r>
              <a:rPr lang="en-US" sz="1800" spc="-71" baseline="30000" dirty="0">
                <a:latin typeface="+mn-lt"/>
              </a:rPr>
              <a:t>restricting</a:t>
            </a:r>
            <a:r>
              <a:rPr lang="en-US" sz="1800" spc="-113" baseline="30000" dirty="0">
                <a:latin typeface="+mn-lt"/>
              </a:rPr>
              <a:t> </a:t>
            </a:r>
            <a:r>
              <a:rPr lang="en-US" sz="1800" spc="-41" baseline="30000" dirty="0">
                <a:latin typeface="+mn-lt"/>
              </a:rPr>
              <a:t>East</a:t>
            </a:r>
            <a:r>
              <a:rPr lang="en-US" sz="1800" spc="-119" baseline="30000" dirty="0">
                <a:latin typeface="+mn-lt"/>
              </a:rPr>
              <a:t> </a:t>
            </a:r>
            <a:r>
              <a:rPr lang="en-US" sz="1800" spc="-109" baseline="30000" dirty="0">
                <a:latin typeface="+mn-lt"/>
              </a:rPr>
              <a:t>/ </a:t>
            </a:r>
            <a:r>
              <a:rPr lang="en-US" sz="1800" spc="-6" baseline="30000" dirty="0">
                <a:latin typeface="+mn-lt"/>
              </a:rPr>
              <a:t>West</a:t>
            </a:r>
            <a:r>
              <a:rPr lang="en-US" sz="1800" spc="-122" baseline="30000" dirty="0">
                <a:latin typeface="+mn-lt"/>
              </a:rPr>
              <a:t> </a:t>
            </a:r>
            <a:r>
              <a:rPr lang="en-US" sz="1800" spc="-31" baseline="30000" dirty="0">
                <a:latin typeface="+mn-lt"/>
              </a:rPr>
              <a:t>traffic </a:t>
            </a:r>
            <a:r>
              <a:rPr lang="en-US" sz="1800" spc="-53" baseline="30000" dirty="0">
                <a:latin typeface="+mn-lt"/>
              </a:rPr>
              <a:t>within</a:t>
            </a:r>
            <a:r>
              <a:rPr lang="en-US" sz="1800" spc="-100" baseline="30000" dirty="0">
                <a:latin typeface="+mn-lt"/>
              </a:rPr>
              <a:t> </a:t>
            </a:r>
            <a:r>
              <a:rPr lang="en-US" sz="1800" spc="-44" baseline="30000" dirty="0">
                <a:latin typeface="+mn-lt"/>
              </a:rPr>
              <a:t>the</a:t>
            </a:r>
            <a:r>
              <a:rPr lang="en-US" sz="1800" spc="-103" baseline="30000" dirty="0">
                <a:latin typeface="+mn-lt"/>
              </a:rPr>
              <a:t> </a:t>
            </a:r>
            <a:r>
              <a:rPr lang="en-US" sz="1800" spc="-6" baseline="30000" dirty="0">
                <a:latin typeface="+mn-lt"/>
              </a:rPr>
              <a:t>cluster</a:t>
            </a:r>
          </a:p>
          <a:p>
            <a:pPr marL="7938" marR="528637">
              <a:lnSpc>
                <a:spcPct val="100000"/>
              </a:lnSpc>
              <a:spcBef>
                <a:spcPts val="788"/>
              </a:spcBef>
            </a:pPr>
            <a:r>
              <a:rPr lang="en-US" sz="1800" spc="-6" baseline="30000" dirty="0">
                <a:latin typeface="+mn-lt"/>
              </a:rPr>
              <a:t>Start</a:t>
            </a:r>
            <a:r>
              <a:rPr lang="en-US" sz="1800" spc="-134" baseline="30000" dirty="0">
                <a:latin typeface="+mn-lt"/>
              </a:rPr>
              <a:t> </a:t>
            </a:r>
            <a:r>
              <a:rPr lang="en-US" sz="1800" spc="-34" baseline="30000" dirty="0">
                <a:latin typeface="+mn-lt"/>
              </a:rPr>
              <a:t>with</a:t>
            </a:r>
            <a:r>
              <a:rPr lang="en-US" sz="1800" spc="-116" baseline="30000" dirty="0">
                <a:latin typeface="+mn-lt"/>
              </a:rPr>
              <a:t> </a:t>
            </a:r>
            <a:r>
              <a:rPr lang="en-US" sz="1800" spc="-59" baseline="30000" dirty="0">
                <a:latin typeface="+mn-lt"/>
              </a:rPr>
              <a:t>a</a:t>
            </a:r>
            <a:r>
              <a:rPr lang="en-US" sz="1800" spc="-113" baseline="30000" dirty="0">
                <a:latin typeface="+mn-lt"/>
              </a:rPr>
              <a:t> </a:t>
            </a:r>
            <a:r>
              <a:rPr lang="en-US" sz="1800" spc="-134" baseline="30000" dirty="0">
                <a:latin typeface="+mn-lt"/>
              </a:rPr>
              <a:t>deny-</a:t>
            </a:r>
            <a:r>
              <a:rPr lang="en-US" sz="1800" spc="-13" baseline="30000" dirty="0">
                <a:latin typeface="+mn-lt"/>
              </a:rPr>
              <a:t>all</a:t>
            </a:r>
            <a:r>
              <a:rPr lang="en-US" sz="1800" spc="-125" baseline="30000" dirty="0">
                <a:latin typeface="+mn-lt"/>
              </a:rPr>
              <a:t> </a:t>
            </a:r>
            <a:r>
              <a:rPr lang="en-US" sz="1800" spc="-38" baseline="30000" dirty="0">
                <a:latin typeface="+mn-lt"/>
              </a:rPr>
              <a:t>global </a:t>
            </a:r>
            <a:r>
              <a:rPr lang="en-US" sz="1800" spc="-69" baseline="30000" dirty="0">
                <a:latin typeface="+mn-lt"/>
              </a:rPr>
              <a:t>policy</a:t>
            </a:r>
            <a:r>
              <a:rPr lang="en-US" sz="1800" spc="-91" baseline="30000" dirty="0">
                <a:latin typeface="+mn-lt"/>
              </a:rPr>
              <a:t> </a:t>
            </a:r>
            <a:r>
              <a:rPr lang="en-US" sz="1800" spc="-71" baseline="30000" dirty="0">
                <a:latin typeface="+mn-lt"/>
              </a:rPr>
              <a:t>and</a:t>
            </a:r>
            <a:r>
              <a:rPr lang="en-US" sz="1800" spc="-91" baseline="30000" dirty="0">
                <a:latin typeface="+mn-lt"/>
              </a:rPr>
              <a:t> </a:t>
            </a:r>
            <a:r>
              <a:rPr lang="en-US" sz="1800" spc="-6" baseline="30000" dirty="0">
                <a:latin typeface="+mn-lt"/>
              </a:rPr>
              <a:t>incrementally </a:t>
            </a:r>
            <a:r>
              <a:rPr lang="en-US" sz="1800" spc="-81" baseline="30000" dirty="0">
                <a:latin typeface="+mn-lt"/>
              </a:rPr>
              <a:t>add</a:t>
            </a:r>
            <a:r>
              <a:rPr lang="en-US" sz="1800" spc="-103" baseline="30000" dirty="0">
                <a:latin typeface="+mn-lt"/>
              </a:rPr>
              <a:t> </a:t>
            </a:r>
            <a:r>
              <a:rPr lang="en-US" sz="1800" spc="-6" baseline="30000" dirty="0">
                <a:latin typeface="+mn-lt"/>
              </a:rPr>
              <a:t>policies</a:t>
            </a:r>
          </a:p>
          <a:p>
            <a:pPr marL="293688" marR="3175" indent="-285750">
              <a:lnSpc>
                <a:spcPct val="100000"/>
              </a:lnSpc>
              <a:spcBef>
                <a:spcPts val="731"/>
              </a:spcBef>
              <a:tabLst>
                <a:tab pos="293291" algn="l"/>
              </a:tabLst>
            </a:pPr>
            <a:r>
              <a:rPr lang="en-US" sz="1800" spc="-31" baseline="30000" dirty="0">
                <a:latin typeface="+mn-lt"/>
                <a:cs typeface="Arial"/>
              </a:rPr>
              <a:t>•</a:t>
            </a:r>
            <a:r>
              <a:rPr lang="en-US" sz="1800" baseline="30000" dirty="0">
                <a:latin typeface="+mn-lt"/>
                <a:cs typeface="Arial"/>
              </a:rPr>
              <a:t>	</a:t>
            </a:r>
            <a:r>
              <a:rPr lang="en-US" sz="1800" baseline="30000" dirty="0">
                <a:latin typeface="+mn-lt"/>
              </a:rPr>
              <a:t>Port</a:t>
            </a:r>
            <a:r>
              <a:rPr lang="en-US" sz="1800" spc="-113" baseline="30000" dirty="0">
                <a:latin typeface="+mn-lt"/>
              </a:rPr>
              <a:t> </a:t>
            </a:r>
            <a:r>
              <a:rPr lang="en-US" sz="1800" spc="-106" baseline="30000" dirty="0">
                <a:latin typeface="+mn-lt"/>
              </a:rPr>
              <a:t>53</a:t>
            </a:r>
            <a:r>
              <a:rPr lang="en-US" sz="1800" spc="-113" baseline="30000" dirty="0">
                <a:latin typeface="+mn-lt"/>
              </a:rPr>
              <a:t> </a:t>
            </a:r>
            <a:r>
              <a:rPr lang="en-US" sz="1800" spc="-81" baseline="30000" dirty="0">
                <a:latin typeface="+mn-lt"/>
              </a:rPr>
              <a:t>domain</a:t>
            </a:r>
            <a:r>
              <a:rPr lang="en-US" sz="1800" spc="-109" baseline="30000" dirty="0">
                <a:latin typeface="+mn-lt"/>
              </a:rPr>
              <a:t> </a:t>
            </a:r>
            <a:r>
              <a:rPr lang="en-US" sz="1800" spc="-69" baseline="30000" dirty="0">
                <a:latin typeface="+mn-lt"/>
              </a:rPr>
              <a:t>name</a:t>
            </a:r>
            <a:r>
              <a:rPr lang="en-US" sz="1800" spc="-113" baseline="30000" dirty="0">
                <a:latin typeface="+mn-lt"/>
              </a:rPr>
              <a:t> </a:t>
            </a:r>
            <a:r>
              <a:rPr lang="en-US" sz="1800" spc="-69" baseline="30000" dirty="0">
                <a:latin typeface="+mn-lt"/>
              </a:rPr>
              <a:t>system </a:t>
            </a:r>
            <a:r>
              <a:rPr lang="en-US" sz="1800" spc="-38" baseline="30000" dirty="0">
                <a:latin typeface="+mn-lt"/>
              </a:rPr>
              <a:t>(DNS)</a:t>
            </a:r>
            <a:r>
              <a:rPr lang="en-US" sz="1800" spc="-100" baseline="30000" dirty="0">
                <a:latin typeface="+mn-lt"/>
              </a:rPr>
              <a:t> </a:t>
            </a:r>
            <a:r>
              <a:rPr lang="en-US" sz="1800" spc="-109" baseline="30000" dirty="0">
                <a:latin typeface="+mn-lt"/>
              </a:rPr>
              <a:t>egress</a:t>
            </a:r>
            <a:r>
              <a:rPr lang="en-US" sz="1800" spc="-100" baseline="30000" dirty="0">
                <a:latin typeface="+mn-lt"/>
              </a:rPr>
              <a:t> </a:t>
            </a:r>
            <a:r>
              <a:rPr lang="en-US" sz="1800" spc="-22" baseline="30000" dirty="0">
                <a:latin typeface="+mn-lt"/>
              </a:rPr>
              <a:t>to</a:t>
            </a:r>
            <a:r>
              <a:rPr lang="en-US" sz="1800" spc="-106" baseline="30000" dirty="0">
                <a:latin typeface="+mn-lt"/>
              </a:rPr>
              <a:t> </a:t>
            </a:r>
            <a:r>
              <a:rPr lang="en-US" sz="1800" spc="-156" baseline="30000" dirty="0" err="1">
                <a:latin typeface="+mn-lt"/>
              </a:rPr>
              <a:t>kube</a:t>
            </a:r>
            <a:r>
              <a:rPr lang="en-US" sz="1800" spc="-156" baseline="30000" dirty="0">
                <a:latin typeface="+mn-lt"/>
              </a:rPr>
              <a:t>-</a:t>
            </a:r>
            <a:r>
              <a:rPr lang="en-US" sz="1800" spc="-6" baseline="30000" dirty="0">
                <a:latin typeface="+mn-lt"/>
              </a:rPr>
              <a:t>system</a:t>
            </a:r>
            <a:endParaRPr lang="en-US" sz="1800" baseline="30000" dirty="0">
              <a:latin typeface="+mn-lt"/>
              <a:cs typeface="Arial"/>
            </a:endParaRPr>
          </a:p>
          <a:p>
            <a:pPr marL="7938">
              <a:lnSpc>
                <a:spcPct val="100000"/>
              </a:lnSpc>
              <a:spcBef>
                <a:spcPts val="503"/>
              </a:spcBef>
              <a:tabLst>
                <a:tab pos="293291" algn="l"/>
              </a:tabLst>
            </a:pPr>
            <a:r>
              <a:rPr lang="en-US" sz="1800" spc="-31" baseline="30000" dirty="0">
                <a:latin typeface="+mn-lt"/>
                <a:cs typeface="Arial"/>
              </a:rPr>
              <a:t>•</a:t>
            </a:r>
            <a:r>
              <a:rPr lang="en-US" sz="1800" baseline="30000" dirty="0">
                <a:latin typeface="+mn-lt"/>
                <a:cs typeface="Arial"/>
              </a:rPr>
              <a:t>	</a:t>
            </a:r>
            <a:r>
              <a:rPr lang="en-US" sz="1800" spc="-47" baseline="30000" dirty="0">
                <a:latin typeface="+mn-lt"/>
              </a:rPr>
              <a:t>Allow</a:t>
            </a:r>
            <a:r>
              <a:rPr lang="en-US" sz="1800" spc="-109" baseline="30000" dirty="0">
                <a:latin typeface="+mn-lt"/>
              </a:rPr>
              <a:t> </a:t>
            </a:r>
            <a:r>
              <a:rPr lang="en-US" sz="1800" spc="-16" baseline="30000" dirty="0">
                <a:latin typeface="+mn-lt"/>
              </a:rPr>
              <a:t>all</a:t>
            </a:r>
            <a:r>
              <a:rPr lang="en-US" sz="1800" spc="-109" baseline="30000" dirty="0">
                <a:latin typeface="+mn-lt"/>
              </a:rPr>
              <a:t> </a:t>
            </a:r>
            <a:r>
              <a:rPr lang="en-US" sz="1800" spc="-53" baseline="30000" dirty="0">
                <a:latin typeface="+mn-lt"/>
              </a:rPr>
              <a:t>within</a:t>
            </a:r>
            <a:r>
              <a:rPr lang="en-US" sz="1800" spc="-109" baseline="30000" dirty="0">
                <a:latin typeface="+mn-lt"/>
              </a:rPr>
              <a:t> </a:t>
            </a:r>
            <a:r>
              <a:rPr lang="en-US" sz="1800" spc="-56" baseline="30000" dirty="0">
                <a:latin typeface="+mn-lt"/>
              </a:rPr>
              <a:t>a</a:t>
            </a:r>
            <a:r>
              <a:rPr lang="en-US" sz="1800" spc="-109" baseline="30000" dirty="0">
                <a:latin typeface="+mn-lt"/>
              </a:rPr>
              <a:t> </a:t>
            </a:r>
            <a:r>
              <a:rPr lang="en-US" sz="1800" spc="-31" baseline="30000" dirty="0">
                <a:latin typeface="+mn-lt"/>
              </a:rPr>
              <a:t>namespace</a:t>
            </a:r>
            <a:endParaRPr lang="en-US" sz="1800" baseline="30000" dirty="0">
              <a:latin typeface="+mn-lt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sz="half" idx="3"/>
          </p:nvPr>
        </p:nvSpPr>
        <p:spPr>
          <a:xfrm>
            <a:off x="4572000" y="1042789"/>
            <a:ext cx="4572000" cy="1902637"/>
          </a:xfrm>
          <a:prstGeom prst="rect">
            <a:avLst/>
          </a:prstGeom>
        </p:spPr>
        <p:txBody>
          <a:bodyPr spcFirstLastPara="1" vert="horz" wrap="square" lIns="0" tIns="39688" rIns="0" bIns="0" rtlCol="0" anchor="t" anchorCtr="0">
            <a:spAutoFit/>
          </a:bodyPr>
          <a:lstStyle/>
          <a:p>
            <a:pPr marL="7938" marR="498475">
              <a:lnSpc>
                <a:spcPts val="2188"/>
              </a:lnSpc>
              <a:spcBef>
                <a:spcPts val="313"/>
              </a:spcBef>
            </a:pPr>
            <a:r>
              <a:rPr sz="1400" spc="-66" dirty="0">
                <a:latin typeface="+mn-lt"/>
              </a:rPr>
              <a:t>Restrict</a:t>
            </a:r>
            <a:r>
              <a:rPr sz="1400" spc="-78" dirty="0">
                <a:latin typeface="+mn-lt"/>
              </a:rPr>
              <a:t> outbound </a:t>
            </a:r>
            <a:r>
              <a:rPr sz="1400" spc="-6" dirty="0">
                <a:latin typeface="+mn-lt"/>
              </a:rPr>
              <a:t>traffic </a:t>
            </a:r>
            <a:r>
              <a:rPr sz="1400" spc="-69" dirty="0">
                <a:latin typeface="+mn-lt"/>
              </a:rPr>
              <a:t>from</a:t>
            </a:r>
            <a:r>
              <a:rPr sz="1400" spc="-100" dirty="0">
                <a:latin typeface="+mn-lt"/>
              </a:rPr>
              <a:t> </a:t>
            </a:r>
            <a:r>
              <a:rPr sz="1400" spc="-103" dirty="0">
                <a:latin typeface="+mn-lt"/>
              </a:rPr>
              <a:t>pods</a:t>
            </a:r>
            <a:r>
              <a:rPr sz="1400" spc="-94" dirty="0">
                <a:latin typeface="+mn-lt"/>
              </a:rPr>
              <a:t> </a:t>
            </a:r>
            <a:r>
              <a:rPr sz="1400" spc="-22" dirty="0">
                <a:latin typeface="+mn-lt"/>
              </a:rPr>
              <a:t>that</a:t>
            </a:r>
            <a:r>
              <a:rPr sz="1400" spc="-100" dirty="0">
                <a:latin typeface="+mn-lt"/>
              </a:rPr>
              <a:t> </a:t>
            </a:r>
            <a:r>
              <a:rPr sz="1400" spc="-84" dirty="0">
                <a:latin typeface="+mn-lt"/>
              </a:rPr>
              <a:t>do</a:t>
            </a:r>
            <a:r>
              <a:rPr sz="1400" spc="-100" dirty="0">
                <a:latin typeface="+mn-lt"/>
              </a:rPr>
              <a:t> </a:t>
            </a:r>
            <a:r>
              <a:rPr sz="1400" spc="-50" dirty="0">
                <a:latin typeface="+mn-lt"/>
              </a:rPr>
              <a:t>not</a:t>
            </a:r>
            <a:r>
              <a:rPr sz="1400" spc="-100" dirty="0">
                <a:latin typeface="+mn-lt"/>
              </a:rPr>
              <a:t> </a:t>
            </a:r>
            <a:r>
              <a:rPr sz="1400" spc="-50" dirty="0">
                <a:latin typeface="+mn-lt"/>
              </a:rPr>
              <a:t>need</a:t>
            </a:r>
          </a:p>
          <a:p>
            <a:pPr marL="7938">
              <a:lnSpc>
                <a:spcPts val="2094"/>
              </a:lnSpc>
            </a:pPr>
            <a:r>
              <a:rPr sz="1400" spc="-22" dirty="0">
                <a:latin typeface="+mn-lt"/>
              </a:rPr>
              <a:t>to</a:t>
            </a:r>
            <a:r>
              <a:rPr sz="1400" spc="-109" dirty="0">
                <a:latin typeface="+mn-lt"/>
              </a:rPr>
              <a:t> </a:t>
            </a:r>
            <a:r>
              <a:rPr sz="1400" spc="-75" dirty="0">
                <a:latin typeface="+mn-lt"/>
              </a:rPr>
              <a:t>connect</a:t>
            </a:r>
            <a:r>
              <a:rPr sz="1400" spc="-106" dirty="0">
                <a:latin typeface="+mn-lt"/>
              </a:rPr>
              <a:t> </a:t>
            </a:r>
            <a:r>
              <a:rPr sz="1400" spc="-22" dirty="0">
                <a:latin typeface="+mn-lt"/>
              </a:rPr>
              <a:t>to</a:t>
            </a:r>
            <a:r>
              <a:rPr sz="1400" spc="-109" dirty="0">
                <a:latin typeface="+mn-lt"/>
              </a:rPr>
              <a:t> </a:t>
            </a:r>
            <a:r>
              <a:rPr sz="1400" spc="-81" dirty="0">
                <a:latin typeface="+mn-lt"/>
              </a:rPr>
              <a:t>external</a:t>
            </a:r>
            <a:r>
              <a:rPr sz="1400" spc="-106" dirty="0">
                <a:latin typeface="+mn-lt"/>
              </a:rPr>
              <a:t> </a:t>
            </a:r>
            <a:r>
              <a:rPr sz="1400" spc="-6" dirty="0">
                <a:latin typeface="+mn-lt"/>
              </a:rPr>
              <a:t>services</a:t>
            </a:r>
          </a:p>
          <a:p>
            <a:pPr marL="293688" marR="588566" indent="-285750">
              <a:lnSpc>
                <a:spcPts val="2131"/>
              </a:lnSpc>
              <a:spcBef>
                <a:spcPts val="819"/>
              </a:spcBef>
              <a:tabLst>
                <a:tab pos="293291" algn="l"/>
              </a:tabLst>
            </a:pPr>
            <a:r>
              <a:rPr sz="1400" spc="-31" dirty="0">
                <a:latin typeface="+mn-lt"/>
                <a:cs typeface="Arial"/>
              </a:rPr>
              <a:t>•</a:t>
            </a:r>
            <a:r>
              <a:rPr sz="1400" dirty="0">
                <a:latin typeface="+mn-lt"/>
                <a:cs typeface="Arial"/>
              </a:rPr>
              <a:t>	</a:t>
            </a:r>
            <a:r>
              <a:rPr sz="1400" spc="-53" dirty="0">
                <a:latin typeface="+mn-lt"/>
              </a:rPr>
              <a:t>Security</a:t>
            </a:r>
            <a:r>
              <a:rPr sz="1400" spc="-94" dirty="0">
                <a:latin typeface="+mn-lt"/>
              </a:rPr>
              <a:t> </a:t>
            </a:r>
            <a:r>
              <a:rPr sz="1400" spc="-103" dirty="0">
                <a:latin typeface="+mn-lt"/>
              </a:rPr>
              <a:t>groups</a:t>
            </a:r>
            <a:r>
              <a:rPr sz="1400" spc="-84" dirty="0">
                <a:latin typeface="+mn-lt"/>
              </a:rPr>
              <a:t> </a:t>
            </a:r>
            <a:r>
              <a:rPr sz="1400" spc="-53" dirty="0">
                <a:latin typeface="+mn-lt"/>
              </a:rPr>
              <a:t>for</a:t>
            </a:r>
            <a:r>
              <a:rPr sz="1400" spc="-91" dirty="0">
                <a:latin typeface="+mn-lt"/>
              </a:rPr>
              <a:t> </a:t>
            </a:r>
            <a:r>
              <a:rPr sz="1400" spc="-81" dirty="0">
                <a:latin typeface="+mn-lt"/>
              </a:rPr>
              <a:t>pods </a:t>
            </a:r>
            <a:r>
              <a:rPr sz="1400" spc="-71" dirty="0">
                <a:latin typeface="+mn-lt"/>
              </a:rPr>
              <a:t>and</a:t>
            </a:r>
            <a:r>
              <a:rPr sz="1400" spc="-100" dirty="0">
                <a:latin typeface="+mn-lt"/>
              </a:rPr>
              <a:t> </a:t>
            </a:r>
            <a:r>
              <a:rPr sz="1400" spc="-81" dirty="0">
                <a:latin typeface="+mn-lt"/>
              </a:rPr>
              <a:t>cilium</a:t>
            </a:r>
            <a:r>
              <a:rPr sz="1400" spc="-94" dirty="0">
                <a:latin typeface="+mn-lt"/>
              </a:rPr>
              <a:t> </a:t>
            </a:r>
            <a:r>
              <a:rPr sz="1400" spc="-53" dirty="0">
                <a:latin typeface="+mn-lt"/>
              </a:rPr>
              <a:t>(L7</a:t>
            </a:r>
            <a:r>
              <a:rPr sz="1400" spc="-97" dirty="0">
                <a:latin typeface="+mn-lt"/>
              </a:rPr>
              <a:t> </a:t>
            </a:r>
            <a:r>
              <a:rPr sz="1400" spc="-6" dirty="0">
                <a:latin typeface="+mn-lt"/>
              </a:rPr>
              <a:t>policies)</a:t>
            </a:r>
            <a:endParaRPr sz="1400" dirty="0">
              <a:latin typeface="+mn-lt"/>
              <a:cs typeface="Arial"/>
            </a:endParaRPr>
          </a:p>
          <a:p>
            <a:pPr marL="7938" marR="620316">
              <a:lnSpc>
                <a:spcPts val="2131"/>
              </a:lnSpc>
              <a:spcBef>
                <a:spcPts val="809"/>
              </a:spcBef>
            </a:pPr>
            <a:r>
              <a:rPr sz="1400" spc="-50" dirty="0">
                <a:latin typeface="+mn-lt"/>
              </a:rPr>
              <a:t>Encrypt</a:t>
            </a:r>
            <a:r>
              <a:rPr sz="1400" spc="-28" dirty="0">
                <a:latin typeface="+mn-lt"/>
              </a:rPr>
              <a:t> </a:t>
            </a:r>
            <a:r>
              <a:rPr sz="1400" spc="-122" dirty="0">
                <a:latin typeface="+mn-lt"/>
              </a:rPr>
              <a:t>service-</a:t>
            </a:r>
            <a:r>
              <a:rPr sz="1400" spc="-156" dirty="0">
                <a:latin typeface="+mn-lt"/>
              </a:rPr>
              <a:t>to-</a:t>
            </a:r>
            <a:r>
              <a:rPr sz="1400" spc="-81" dirty="0">
                <a:latin typeface="+mn-lt"/>
              </a:rPr>
              <a:t>services </a:t>
            </a:r>
            <a:r>
              <a:rPr sz="1400" spc="-47" dirty="0">
                <a:latin typeface="+mn-lt"/>
              </a:rPr>
              <a:t>traffic</a:t>
            </a:r>
            <a:r>
              <a:rPr sz="1400" spc="-109" dirty="0">
                <a:latin typeface="+mn-lt"/>
              </a:rPr>
              <a:t> </a:t>
            </a:r>
            <a:r>
              <a:rPr sz="1400" spc="-34" dirty="0">
                <a:latin typeface="+mn-lt"/>
              </a:rPr>
              <a:t>with</a:t>
            </a:r>
            <a:r>
              <a:rPr sz="1400" spc="-100" dirty="0">
                <a:latin typeface="+mn-lt"/>
              </a:rPr>
              <a:t> </a:t>
            </a:r>
            <a:r>
              <a:rPr sz="1400" spc="-56" dirty="0">
                <a:latin typeface="+mn-lt"/>
              </a:rPr>
              <a:t>a</a:t>
            </a:r>
            <a:r>
              <a:rPr sz="1400" spc="-103" dirty="0">
                <a:latin typeface="+mn-lt"/>
              </a:rPr>
              <a:t> </a:t>
            </a:r>
            <a:r>
              <a:rPr sz="1400" spc="-13" dirty="0">
                <a:latin typeface="+mn-lt"/>
              </a:rPr>
              <a:t>mesh</a:t>
            </a:r>
          </a:p>
          <a:p>
            <a:pPr marL="293688" marR="3175" indent="-285750">
              <a:spcBef>
                <a:spcPts val="738"/>
              </a:spcBef>
              <a:tabLst>
                <a:tab pos="293291" algn="l"/>
              </a:tabLst>
            </a:pPr>
            <a:r>
              <a:rPr sz="1400" spc="-31" dirty="0">
                <a:latin typeface="+mn-lt"/>
                <a:cs typeface="Arial"/>
              </a:rPr>
              <a:t>•</a:t>
            </a:r>
            <a:r>
              <a:rPr sz="1400" dirty="0">
                <a:latin typeface="+mn-lt"/>
                <a:cs typeface="Arial"/>
              </a:rPr>
              <a:t>	</a:t>
            </a:r>
            <a:r>
              <a:rPr sz="1400" spc="-66" dirty="0">
                <a:latin typeface="+mn-lt"/>
              </a:rPr>
              <a:t>Alternatives:</a:t>
            </a:r>
            <a:r>
              <a:rPr sz="1400" spc="-113" dirty="0">
                <a:latin typeface="+mn-lt"/>
              </a:rPr>
              <a:t> </a:t>
            </a:r>
            <a:r>
              <a:rPr sz="1400" spc="-28" dirty="0">
                <a:latin typeface="+mn-lt"/>
              </a:rPr>
              <a:t>Select</a:t>
            </a:r>
            <a:r>
              <a:rPr sz="1400" spc="-97" dirty="0">
                <a:latin typeface="+mn-lt"/>
              </a:rPr>
              <a:t> </a:t>
            </a:r>
            <a:r>
              <a:rPr sz="1400" spc="-63" dirty="0">
                <a:latin typeface="+mn-lt"/>
              </a:rPr>
              <a:t>Container </a:t>
            </a:r>
            <a:r>
              <a:rPr sz="1400" spc="-66" dirty="0">
                <a:latin typeface="+mn-lt"/>
              </a:rPr>
              <a:t>Networking</a:t>
            </a:r>
            <a:r>
              <a:rPr sz="1400" spc="-109" dirty="0">
                <a:latin typeface="+mn-lt"/>
              </a:rPr>
              <a:t> </a:t>
            </a:r>
            <a:r>
              <a:rPr sz="1400" spc="-53" dirty="0">
                <a:latin typeface="+mn-lt"/>
              </a:rPr>
              <a:t>Interface</a:t>
            </a:r>
            <a:r>
              <a:rPr sz="1400" spc="-106" dirty="0">
                <a:latin typeface="+mn-lt"/>
              </a:rPr>
              <a:t> </a:t>
            </a:r>
            <a:r>
              <a:rPr sz="1400" spc="-6" dirty="0">
                <a:latin typeface="+mn-lt"/>
              </a:rPr>
              <a:t>(CNI) </a:t>
            </a:r>
            <a:r>
              <a:rPr sz="1400" spc="-138" dirty="0">
                <a:latin typeface="+mn-lt"/>
              </a:rPr>
              <a:t>plug-</a:t>
            </a:r>
            <a:r>
              <a:rPr sz="1400" spc="-106" dirty="0">
                <a:latin typeface="+mn-lt"/>
              </a:rPr>
              <a:t>ins</a:t>
            </a:r>
            <a:r>
              <a:rPr sz="1400" spc="-84" dirty="0">
                <a:latin typeface="+mn-lt"/>
              </a:rPr>
              <a:t> </a:t>
            </a:r>
            <a:r>
              <a:rPr sz="1400" spc="-78" dirty="0">
                <a:latin typeface="+mn-lt"/>
              </a:rPr>
              <a:t>and</a:t>
            </a:r>
            <a:r>
              <a:rPr sz="1400" spc="-84" dirty="0">
                <a:latin typeface="+mn-lt"/>
              </a:rPr>
              <a:t> </a:t>
            </a:r>
            <a:r>
              <a:rPr sz="1400" spc="-59" dirty="0">
                <a:latin typeface="+mn-lt"/>
              </a:rPr>
              <a:t>Nitro</a:t>
            </a:r>
            <a:r>
              <a:rPr sz="1400" spc="-91" dirty="0">
                <a:latin typeface="+mn-lt"/>
              </a:rPr>
              <a:t> </a:t>
            </a:r>
            <a:r>
              <a:rPr sz="1400" spc="-6" dirty="0">
                <a:latin typeface="+mn-lt"/>
              </a:rPr>
              <a:t>instances</a:t>
            </a:r>
            <a:endParaRPr sz="1400" dirty="0">
              <a:latin typeface="+mn-lt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46497" y="1066800"/>
            <a:ext cx="4025503" cy="17907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7938" defTabSz="914400"/>
            <a:r>
              <a:rPr lang="en-US" sz="3800" kern="1200" spc="-9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Identity &amp; Access management</a:t>
            </a:r>
            <a:endParaRPr lang="en-US" sz="3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5584" y="479136"/>
            <a:ext cx="4129086" cy="410673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holding a microphone&#10;&#10;Description automatically generated with low confidence">
            <a:extLst>
              <a:ext uri="{FF2B5EF4-FFF2-40B4-BE49-F238E27FC236}">
                <a16:creationId xmlns:a16="http://schemas.microsoft.com/office/drawing/2014/main" id="{59C34A43-166C-B0FE-7A20-D7C93954B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832" y="1316497"/>
            <a:ext cx="3604590" cy="243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41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769" y="1452562"/>
            <a:ext cx="3197225" cy="1617206"/>
          </a:xfrm>
          <a:prstGeom prst="rect">
            <a:avLst/>
          </a:prstGeom>
        </p:spPr>
        <p:txBody>
          <a:bodyPr vert="horz" wrap="square" lIns="0" tIns="38894" rIns="0" bIns="0" rtlCol="0">
            <a:spAutoFit/>
          </a:bodyPr>
          <a:lstStyle/>
          <a:p>
            <a:pPr marL="293688" marR="3175" indent="-285750">
              <a:lnSpc>
                <a:spcPct val="89800"/>
              </a:lnSpc>
              <a:spcBef>
                <a:spcPts val="306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53" dirty="0">
                <a:solidFill>
                  <a:srgbClr val="F2F4F4"/>
                </a:solidFill>
                <a:latin typeface="+mn-lt"/>
                <a:cs typeface="Lucida Sans"/>
              </a:rPr>
              <a:t>Practice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41" dirty="0">
                <a:solidFill>
                  <a:srgbClr val="F2F4F4"/>
                </a:solidFill>
                <a:latin typeface="+mn-lt"/>
                <a:cs typeface="Lucida Sans"/>
              </a:rPr>
              <a:t>the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principle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6" dirty="0">
                <a:solidFill>
                  <a:srgbClr val="F2F4F4"/>
                </a:solidFill>
                <a:latin typeface="+mn-lt"/>
                <a:cs typeface="Lucida Sans"/>
              </a:rPr>
              <a:t>of </a:t>
            </a:r>
            <a:r>
              <a:rPr spc="-59" dirty="0">
                <a:solidFill>
                  <a:srgbClr val="F2F4F4"/>
                </a:solidFill>
                <a:latin typeface="+mn-lt"/>
                <a:cs typeface="Lucida Sans"/>
              </a:rPr>
              <a:t>least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3" dirty="0">
                <a:solidFill>
                  <a:srgbClr val="F2F4F4"/>
                </a:solidFill>
                <a:latin typeface="+mn-lt"/>
                <a:cs typeface="Lucida Sans"/>
              </a:rPr>
              <a:t>privilege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3" dirty="0">
                <a:solidFill>
                  <a:srgbClr val="F2F4F4"/>
                </a:solidFill>
                <a:latin typeface="+mn-lt"/>
                <a:cs typeface="Lucida Sans"/>
              </a:rPr>
              <a:t>for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6" dirty="0">
                <a:solidFill>
                  <a:srgbClr val="F2F4F4"/>
                </a:solidFill>
                <a:latin typeface="+mn-lt"/>
                <a:cs typeface="Lucida Sans"/>
              </a:rPr>
              <a:t>AWS </a:t>
            </a:r>
            <a:r>
              <a:rPr spc="-63" dirty="0">
                <a:solidFill>
                  <a:srgbClr val="F2F4F4"/>
                </a:solidFill>
                <a:latin typeface="+mn-lt"/>
                <a:cs typeface="Lucida Sans"/>
              </a:rPr>
              <a:t>IAM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and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Kubernetes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9" dirty="0">
                <a:solidFill>
                  <a:srgbClr val="F2F4F4"/>
                </a:solidFill>
                <a:latin typeface="+mn-lt"/>
                <a:cs typeface="Lucida Sans"/>
              </a:rPr>
              <a:t>Role </a:t>
            </a:r>
            <a:r>
              <a:rPr spc="-63" dirty="0">
                <a:solidFill>
                  <a:srgbClr val="F2F4F4"/>
                </a:solidFill>
                <a:latin typeface="+mn-lt"/>
                <a:cs typeface="Lucida Sans"/>
              </a:rPr>
              <a:t>Based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25" dirty="0">
                <a:solidFill>
                  <a:srgbClr val="F2F4F4"/>
                </a:solidFill>
                <a:latin typeface="+mn-lt"/>
                <a:cs typeface="Lucida Sans"/>
              </a:rPr>
              <a:t>Access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Controls (RBACs)</a:t>
            </a:r>
            <a:endParaRPr dirty="0">
              <a:latin typeface="+mn-lt"/>
              <a:cs typeface="Lucida Sans"/>
            </a:endParaRPr>
          </a:p>
          <a:p>
            <a:pPr marL="293688" marR="280988" indent="-285750">
              <a:lnSpc>
                <a:spcPts val="2174"/>
              </a:lnSpc>
              <a:spcBef>
                <a:spcPts val="741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Configure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dirty="0">
                <a:solidFill>
                  <a:srgbClr val="F2F4F4"/>
                </a:solidFill>
                <a:latin typeface="+mn-lt"/>
                <a:cs typeface="Lucida Sans"/>
              </a:rPr>
              <a:t>EKS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cluster </a:t>
            </a: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endpoint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9" dirty="0">
                <a:solidFill>
                  <a:srgbClr val="F2F4F4"/>
                </a:solidFill>
                <a:latin typeface="+mn-lt"/>
                <a:cs typeface="Lucida Sans"/>
              </a:rPr>
              <a:t>to</a:t>
            </a:r>
            <a:r>
              <a:rPr spc="-109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be</a:t>
            </a:r>
            <a:r>
              <a:rPr spc="-11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b="1" spc="-75" dirty="0">
                <a:solidFill>
                  <a:srgbClr val="F2F4F4"/>
                </a:solidFill>
                <a:latin typeface="+mn-lt"/>
                <a:cs typeface="Lucida Sans"/>
              </a:rPr>
              <a:t>private</a:t>
            </a:r>
            <a:endParaRPr dirty="0">
              <a:latin typeface="+mn-lt"/>
              <a:cs typeface="Lucida Sans"/>
            </a:endParaRPr>
          </a:p>
          <a:p>
            <a:pPr marL="293688" marR="120650" indent="-285750">
              <a:lnSpc>
                <a:spcPts val="2188"/>
              </a:lnSpc>
              <a:spcBef>
                <a:spcPts val="694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50" dirty="0">
                <a:solidFill>
                  <a:srgbClr val="F2F4F4"/>
                </a:solidFill>
                <a:latin typeface="+mn-lt"/>
                <a:cs typeface="Lucida Sans"/>
              </a:rPr>
              <a:t>Periodically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6" dirty="0">
                <a:solidFill>
                  <a:srgbClr val="F2F4F4"/>
                </a:solidFill>
                <a:latin typeface="+mn-lt"/>
                <a:cs typeface="Lucida Sans"/>
              </a:rPr>
              <a:t>audit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access </a:t>
            </a:r>
            <a:r>
              <a:rPr spc="-22" dirty="0">
                <a:solidFill>
                  <a:srgbClr val="F2F4F4"/>
                </a:solidFill>
                <a:latin typeface="+mn-lt"/>
                <a:cs typeface="Lucida Sans"/>
              </a:rPr>
              <a:t>to</a:t>
            </a:r>
            <a:r>
              <a:rPr spc="-122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47" dirty="0">
                <a:solidFill>
                  <a:srgbClr val="F2F4F4"/>
                </a:solidFill>
                <a:latin typeface="+mn-lt"/>
                <a:cs typeface="Lucida Sans"/>
              </a:rPr>
              <a:t>the</a:t>
            </a:r>
            <a:r>
              <a:rPr spc="-116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cluster</a:t>
            </a:r>
            <a:endParaRPr dirty="0">
              <a:latin typeface="+mn-lt"/>
              <a:cs typeface="Lucida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8769" y="1079183"/>
            <a:ext cx="4917678" cy="315792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  <a:tabLst>
                <a:tab pos="4462859" algn="l"/>
              </a:tabLst>
            </a:pPr>
            <a:r>
              <a:rPr sz="2000" spc="-66" dirty="0">
                <a:solidFill>
                  <a:srgbClr val="F2F4F4"/>
                </a:solidFill>
                <a:latin typeface="+mn-lt"/>
                <a:cs typeface="Lucida Sans"/>
              </a:rPr>
              <a:t>General</a:t>
            </a:r>
            <a:r>
              <a:rPr sz="2000" spc="-8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z="2000" spc="-6" dirty="0">
                <a:solidFill>
                  <a:srgbClr val="F2F4F4"/>
                </a:solidFill>
                <a:latin typeface="+mn-lt"/>
                <a:cs typeface="Lucida Sans"/>
              </a:rPr>
              <a:t>guidelines</a:t>
            </a:r>
            <a:r>
              <a:rPr sz="2000" dirty="0">
                <a:solidFill>
                  <a:srgbClr val="F2F4F4"/>
                </a:solidFill>
                <a:latin typeface="+mn-lt"/>
                <a:cs typeface="Lucida Sans"/>
              </a:rPr>
              <a:t>	</a:t>
            </a:r>
            <a:r>
              <a:rPr sz="2000" spc="-47" dirty="0">
                <a:solidFill>
                  <a:srgbClr val="F2F4F4"/>
                </a:solidFill>
                <a:latin typeface="+mn-lt"/>
                <a:cs typeface="Lucida Sans"/>
              </a:rPr>
              <a:t>IAM</a:t>
            </a:r>
            <a:endParaRPr sz="2000" dirty="0">
              <a:latin typeface="+mn-lt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63921" y="1534444"/>
            <a:ext cx="3712766" cy="2537474"/>
          </a:xfrm>
          <a:prstGeom prst="rect">
            <a:avLst/>
          </a:prstGeom>
        </p:spPr>
        <p:txBody>
          <a:bodyPr vert="horz" wrap="square" lIns="0" tIns="39291" rIns="0" bIns="0" rtlCol="0">
            <a:spAutoFit/>
          </a:bodyPr>
          <a:lstStyle/>
          <a:p>
            <a:pPr marL="293688" marR="435372" indent="-285750">
              <a:lnSpc>
                <a:spcPct val="89700"/>
              </a:lnSpc>
              <a:spcBef>
                <a:spcPts val="309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Use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3" dirty="0">
                <a:solidFill>
                  <a:srgbClr val="F2F4F4"/>
                </a:solidFill>
                <a:latin typeface="+mn-lt"/>
                <a:cs typeface="Lucida Sans"/>
              </a:rPr>
              <a:t>IAM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roles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3" dirty="0">
                <a:solidFill>
                  <a:srgbClr val="F2F4F4"/>
                </a:solidFill>
                <a:latin typeface="+mn-lt"/>
                <a:cs typeface="Lucida Sans"/>
              </a:rPr>
              <a:t>for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service 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accounts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3" dirty="0">
                <a:solidFill>
                  <a:srgbClr val="F2F4F4"/>
                </a:solidFill>
                <a:latin typeface="+mn-lt"/>
                <a:cs typeface="Lucida Sans"/>
              </a:rPr>
              <a:t>(</a:t>
            </a:r>
            <a:r>
              <a:rPr spc="-53" dirty="0">
                <a:solidFill>
                  <a:srgbClr val="E8882B"/>
                </a:solidFill>
                <a:latin typeface="+mn-lt"/>
                <a:cs typeface="Lucida Sans"/>
              </a:rPr>
              <a:t>IRSAs</a:t>
            </a:r>
            <a:r>
              <a:rPr spc="-53" dirty="0">
                <a:solidFill>
                  <a:srgbClr val="F2F4F4"/>
                </a:solidFill>
                <a:latin typeface="+mn-lt"/>
                <a:cs typeface="Lucida Sans"/>
              </a:rPr>
              <a:t>)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22" dirty="0">
                <a:solidFill>
                  <a:srgbClr val="F2F4F4"/>
                </a:solidFill>
                <a:latin typeface="+mn-lt"/>
                <a:cs typeface="Lucida Sans"/>
              </a:rPr>
              <a:t>to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assign </a:t>
            </a:r>
            <a:r>
              <a:rPr dirty="0">
                <a:solidFill>
                  <a:srgbClr val="F2F4F4"/>
                </a:solidFill>
                <a:latin typeface="+mn-lt"/>
                <a:cs typeface="Lucida Sans"/>
              </a:rPr>
              <a:t>AWS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6" dirty="0">
                <a:solidFill>
                  <a:srgbClr val="F2F4F4"/>
                </a:solidFill>
                <a:latin typeface="+mn-lt"/>
                <a:cs typeface="Lucida Sans"/>
              </a:rPr>
              <a:t>identities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22" dirty="0">
                <a:solidFill>
                  <a:srgbClr val="F2F4F4"/>
                </a:solidFill>
                <a:latin typeface="+mn-lt"/>
                <a:cs typeface="Lucida Sans"/>
              </a:rPr>
              <a:t>to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3" dirty="0">
                <a:solidFill>
                  <a:srgbClr val="F2F4F4"/>
                </a:solidFill>
                <a:latin typeface="+mn-lt"/>
                <a:cs typeface="Lucida Sans"/>
              </a:rPr>
              <a:t>pods</a:t>
            </a:r>
            <a:endParaRPr lang="en-US" spc="-13" dirty="0">
              <a:solidFill>
                <a:srgbClr val="F2F4F4"/>
              </a:solidFill>
              <a:latin typeface="+mn-lt"/>
              <a:cs typeface="Lucida Sans"/>
            </a:endParaRPr>
          </a:p>
          <a:p>
            <a:pPr marL="293688" marR="435372" indent="-285750">
              <a:lnSpc>
                <a:spcPct val="89700"/>
              </a:lnSpc>
              <a:spcBef>
                <a:spcPts val="309"/>
              </a:spcBef>
              <a:tabLst>
                <a:tab pos="293291" algn="l"/>
              </a:tabLst>
            </a:pPr>
            <a:endParaRPr lang="en-US" spc="-13" dirty="0">
              <a:solidFill>
                <a:srgbClr val="F2F4F4"/>
              </a:solidFill>
              <a:latin typeface="+mn-lt"/>
              <a:cs typeface="Lucida Sans"/>
            </a:endParaRPr>
          </a:p>
          <a:p>
            <a:pPr marL="293688" marR="435372" indent="-285750">
              <a:lnSpc>
                <a:spcPct val="89700"/>
              </a:lnSpc>
              <a:spcBef>
                <a:spcPts val="309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293291" algn="l"/>
              </a:tabLst>
            </a:pPr>
            <a:r>
              <a:rPr lang="en-IN" spc="-13" dirty="0">
                <a:solidFill>
                  <a:srgbClr val="F2F4F4"/>
                </a:solidFill>
                <a:latin typeface="+mn-lt"/>
                <a:cs typeface="Lucida Sans"/>
              </a:rPr>
              <a:t>If container must use AWS resources, then IAM roles, with fine grained policies should be used to control what resources a container can access</a:t>
            </a:r>
            <a:endParaRPr dirty="0">
              <a:latin typeface="+mn-lt"/>
              <a:cs typeface="Lucida Sans"/>
            </a:endParaRPr>
          </a:p>
          <a:p>
            <a:pPr marL="7938" marR="3175">
              <a:lnSpc>
                <a:spcPts val="2938"/>
              </a:lnSpc>
              <a:spcBef>
                <a:spcPts val="6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59" dirty="0">
                <a:solidFill>
                  <a:srgbClr val="F2F4F4"/>
                </a:solidFill>
                <a:latin typeface="+mn-lt"/>
                <a:cs typeface="Lucida Sans"/>
              </a:rPr>
              <a:t>Block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16" dirty="0">
                <a:solidFill>
                  <a:srgbClr val="F2F4F4"/>
                </a:solidFill>
                <a:latin typeface="+mn-lt"/>
                <a:cs typeface="Lucida Sans"/>
              </a:rPr>
              <a:t>access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9" dirty="0">
                <a:solidFill>
                  <a:srgbClr val="F2F4F4"/>
                </a:solidFill>
                <a:latin typeface="+mn-lt"/>
                <a:cs typeface="Lucida Sans"/>
              </a:rPr>
              <a:t>to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8" dirty="0">
                <a:solidFill>
                  <a:srgbClr val="E8882B"/>
                </a:solidFill>
                <a:latin typeface="+mn-lt"/>
                <a:cs typeface="Lucida Sans"/>
              </a:rPr>
              <a:t>EC2</a:t>
            </a:r>
            <a:r>
              <a:rPr spc="-106" dirty="0">
                <a:solidFill>
                  <a:srgbClr val="E8882B"/>
                </a:solidFill>
                <a:latin typeface="+mn-lt"/>
                <a:cs typeface="Lucida Sans"/>
              </a:rPr>
              <a:t> </a:t>
            </a:r>
            <a:r>
              <a:rPr spc="-31" dirty="0">
                <a:solidFill>
                  <a:srgbClr val="E8882B"/>
                </a:solidFill>
                <a:latin typeface="+mn-lt"/>
                <a:cs typeface="Lucida Sans"/>
              </a:rPr>
              <a:t>metadata </a:t>
            </a:r>
            <a:r>
              <a:rPr spc="-16" dirty="0">
                <a:solidFill>
                  <a:srgbClr val="F2F4F4"/>
                </a:solidFill>
                <a:latin typeface="+mn-lt"/>
                <a:cs typeface="Lucida Sans"/>
              </a:rPr>
              <a:t>Kubernetes</a:t>
            </a:r>
            <a:endParaRPr lang="en-US" spc="-16" dirty="0">
              <a:solidFill>
                <a:srgbClr val="F2F4F4"/>
              </a:solidFill>
              <a:latin typeface="+mn-lt"/>
              <a:cs typeface="Lucida Sans"/>
            </a:endParaRPr>
          </a:p>
          <a:p>
            <a:pPr marL="293688" marR="3175" indent="-285750">
              <a:lnSpc>
                <a:spcPts val="2938"/>
              </a:lnSpc>
              <a:spcBef>
                <a:spcPts val="6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293291" algn="l"/>
              </a:tabLst>
            </a:pPr>
            <a:r>
              <a:rPr lang="en-IN" spc="-16" dirty="0">
                <a:solidFill>
                  <a:srgbClr val="F2F4F4"/>
                </a:solidFill>
                <a:latin typeface="+mn-lt"/>
                <a:cs typeface="Lucida Sans"/>
              </a:rPr>
              <a:t>Use Kubernetes RBAC &amp; IAM to control API access</a:t>
            </a:r>
            <a:endParaRPr dirty="0">
              <a:latin typeface="+mn-lt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8768" y="3332797"/>
            <a:ext cx="3671094" cy="1228910"/>
          </a:xfrm>
          <a:prstGeom prst="rect">
            <a:avLst/>
          </a:prstGeom>
        </p:spPr>
        <p:txBody>
          <a:bodyPr vert="horz" wrap="square" lIns="0" tIns="40878" rIns="0" bIns="0" rtlCol="0">
            <a:spAutoFit/>
          </a:bodyPr>
          <a:lstStyle/>
          <a:p>
            <a:pPr marL="293688" marR="3175" indent="-285750">
              <a:lnSpc>
                <a:spcPts val="2174"/>
              </a:lnSpc>
              <a:spcBef>
                <a:spcPts val="322"/>
              </a:spcBef>
              <a:tabLst>
                <a:tab pos="293291" algn="l"/>
              </a:tabLst>
            </a:pPr>
            <a:r>
              <a:rPr sz="1813" spc="-31" dirty="0">
                <a:solidFill>
                  <a:srgbClr val="F2F4F4"/>
                </a:solidFill>
              </a:rPr>
              <a:t>•</a:t>
            </a:r>
            <a:r>
              <a:rPr sz="1813" dirty="0">
                <a:solidFill>
                  <a:srgbClr val="F2F4F4"/>
                </a:solidFill>
              </a:rPr>
              <a:t>	</a:t>
            </a: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Use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separate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services 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accounts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3" dirty="0">
                <a:solidFill>
                  <a:srgbClr val="F2F4F4"/>
                </a:solidFill>
                <a:latin typeface="+mn-lt"/>
                <a:cs typeface="Lucida Sans"/>
              </a:rPr>
              <a:t>for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each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3" dirty="0">
                <a:solidFill>
                  <a:srgbClr val="F2F4F4"/>
                </a:solidFill>
                <a:latin typeface="+mn-lt"/>
                <a:cs typeface="Lucida Sans"/>
              </a:rPr>
              <a:t>application</a:t>
            </a:r>
            <a:endParaRPr dirty="0">
              <a:latin typeface="+mn-lt"/>
              <a:cs typeface="Lucida Sans"/>
            </a:endParaRPr>
          </a:p>
          <a:p>
            <a:pPr marL="293688" marR="581025" indent="-285750">
              <a:lnSpc>
                <a:spcPts val="2188"/>
              </a:lnSpc>
              <a:spcBef>
                <a:spcPts val="694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Disable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mounting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31" dirty="0">
                <a:solidFill>
                  <a:srgbClr val="F2F4F4"/>
                </a:solidFill>
                <a:latin typeface="+mn-lt"/>
                <a:cs typeface="Lucida Sans"/>
              </a:rPr>
              <a:t>of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6" dirty="0">
                <a:solidFill>
                  <a:srgbClr val="F2F4F4"/>
                </a:solidFill>
                <a:latin typeface="+mn-lt"/>
                <a:cs typeface="Lucida Sans"/>
              </a:rPr>
              <a:t>the </a:t>
            </a:r>
            <a:r>
              <a:rPr spc="-50" dirty="0">
                <a:solidFill>
                  <a:srgbClr val="F2F4F4"/>
                </a:solidFill>
                <a:latin typeface="+mn-lt"/>
                <a:cs typeface="Lucida Sans"/>
              </a:rPr>
              <a:t>default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service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account </a:t>
            </a:r>
            <a:r>
              <a:rPr spc="-22" dirty="0">
                <a:solidFill>
                  <a:srgbClr val="F2F4F4"/>
                </a:solidFill>
                <a:latin typeface="+mn-lt"/>
                <a:cs typeface="Lucida Sans"/>
              </a:rPr>
              <a:t>(SA)</a:t>
            </a:r>
            <a:r>
              <a:rPr spc="-122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token</a:t>
            </a:r>
            <a:endParaRPr dirty="0">
              <a:latin typeface="+mn-lt"/>
              <a:cs typeface="Lucida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46497" y="1066800"/>
            <a:ext cx="4025503" cy="17907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7938" defTabSz="914400"/>
            <a:r>
              <a:rPr lang="en-US" sz="3800" kern="1200" spc="-9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Auditing &amp; Forensics</a:t>
            </a:r>
            <a:endParaRPr lang="en-US" sz="3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5584" y="479136"/>
            <a:ext cx="4129086" cy="410673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221BC08-8F1F-D9DC-113C-CDF3B41B5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832" y="996047"/>
            <a:ext cx="3604590" cy="307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96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769" y="1010602"/>
            <a:ext cx="3903663" cy="2527503"/>
          </a:xfrm>
          <a:prstGeom prst="rect">
            <a:avLst/>
          </a:prstGeom>
        </p:spPr>
        <p:txBody>
          <a:bodyPr vert="horz" wrap="square" lIns="0" tIns="76597" rIns="0" bIns="0" rtlCol="0">
            <a:spAutoFit/>
          </a:bodyPr>
          <a:lstStyle/>
          <a:p>
            <a:pPr marL="7938">
              <a:spcBef>
                <a:spcPts val="603"/>
              </a:spcBef>
            </a:pPr>
            <a:r>
              <a:rPr spc="-47" dirty="0">
                <a:solidFill>
                  <a:srgbClr val="F2F4F4"/>
                </a:solidFill>
                <a:latin typeface="+mn-lt"/>
                <a:cs typeface="Lucida Sans"/>
              </a:rPr>
              <a:t>Enable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3" dirty="0">
                <a:solidFill>
                  <a:srgbClr val="F2F4F4"/>
                </a:solidFill>
                <a:latin typeface="+mn-lt"/>
                <a:cs typeface="Lucida Sans"/>
              </a:rPr>
              <a:t>control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3" dirty="0">
                <a:solidFill>
                  <a:srgbClr val="F2F4F4"/>
                </a:solidFill>
                <a:latin typeface="+mn-lt"/>
                <a:cs typeface="Lucida Sans"/>
              </a:rPr>
              <a:t>plane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3" dirty="0">
                <a:solidFill>
                  <a:srgbClr val="F2F4F4"/>
                </a:solidFill>
                <a:latin typeface="+mn-lt"/>
                <a:cs typeface="Lucida Sans"/>
              </a:rPr>
              <a:t>logs</a:t>
            </a:r>
            <a:endParaRPr dirty="0">
              <a:latin typeface="+mn-lt"/>
              <a:cs typeface="Lucida Sans"/>
            </a:endParaRPr>
          </a:p>
          <a:p>
            <a:pPr marL="7938" marR="518319">
              <a:lnSpc>
                <a:spcPts val="2131"/>
              </a:lnSpc>
              <a:spcBef>
                <a:spcPts val="834"/>
              </a:spcBef>
            </a:pPr>
            <a:r>
              <a:rPr spc="-41" dirty="0">
                <a:solidFill>
                  <a:srgbClr val="F2F4F4"/>
                </a:solidFill>
                <a:latin typeface="+mn-lt"/>
                <a:cs typeface="Lucida Sans"/>
              </a:rPr>
              <a:t>Stream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logs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from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containers </a:t>
            </a:r>
            <a:r>
              <a:rPr spc="-22" dirty="0">
                <a:solidFill>
                  <a:srgbClr val="F2F4F4"/>
                </a:solidFill>
                <a:latin typeface="+mn-lt"/>
                <a:cs typeface="Lucida Sans"/>
              </a:rPr>
              <a:t>to</a:t>
            </a:r>
            <a:r>
              <a:rPr spc="-109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an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external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6" dirty="0">
                <a:solidFill>
                  <a:srgbClr val="F2F4F4"/>
                </a:solidFill>
                <a:latin typeface="+mn-lt"/>
                <a:cs typeface="Lucida Sans"/>
              </a:rPr>
              <a:t>log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9" dirty="0">
                <a:solidFill>
                  <a:srgbClr val="F2F4F4"/>
                </a:solidFill>
                <a:latin typeface="+mn-lt"/>
                <a:cs typeface="Lucida Sans"/>
              </a:rPr>
              <a:t>aggregator</a:t>
            </a:r>
            <a:endParaRPr dirty="0">
              <a:latin typeface="+mn-lt"/>
              <a:cs typeface="Lucida Sans"/>
            </a:endParaRPr>
          </a:p>
          <a:p>
            <a:pPr marL="7938" marR="3175">
              <a:lnSpc>
                <a:spcPct val="90000"/>
              </a:lnSpc>
              <a:spcBef>
                <a:spcPts val="738"/>
              </a:spcBef>
            </a:pPr>
            <a:r>
              <a:rPr spc="-50" dirty="0">
                <a:solidFill>
                  <a:srgbClr val="F2F4F4"/>
                </a:solidFill>
                <a:latin typeface="+mn-lt"/>
                <a:cs typeface="Lucida Sans"/>
              </a:rPr>
              <a:t>Periodically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6" dirty="0">
                <a:solidFill>
                  <a:srgbClr val="F2F4F4"/>
                </a:solidFill>
                <a:latin typeface="+mn-lt"/>
                <a:cs typeface="Lucida Sans"/>
              </a:rPr>
              <a:t>audit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Kubernetes </a:t>
            </a:r>
            <a:r>
              <a:rPr spc="-66" dirty="0">
                <a:solidFill>
                  <a:srgbClr val="F2F4F4"/>
                </a:solidFill>
                <a:latin typeface="+mn-lt"/>
                <a:cs typeface="Lucida Sans"/>
              </a:rPr>
              <a:t>control</a:t>
            </a:r>
            <a:r>
              <a:rPr spc="-7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3" dirty="0">
                <a:solidFill>
                  <a:srgbClr val="F2F4F4"/>
                </a:solidFill>
                <a:latin typeface="+mn-lt"/>
                <a:cs typeface="Lucida Sans"/>
              </a:rPr>
              <a:t>plane</a:t>
            </a: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1" dirty="0">
                <a:solidFill>
                  <a:srgbClr val="F2F4F4"/>
                </a:solidFill>
                <a:latin typeface="+mn-lt"/>
                <a:cs typeface="Lucida Sans"/>
              </a:rPr>
              <a:t>and</a:t>
            </a: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dirty="0">
                <a:solidFill>
                  <a:srgbClr val="F2F4F4"/>
                </a:solidFill>
                <a:latin typeface="+mn-lt"/>
                <a:cs typeface="Lucida Sans"/>
              </a:rPr>
              <a:t>AWS</a:t>
            </a: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 CloudTrail 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logs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3" dirty="0">
                <a:solidFill>
                  <a:srgbClr val="F2F4F4"/>
                </a:solidFill>
                <a:latin typeface="+mn-lt"/>
                <a:cs typeface="Lucida Sans"/>
              </a:rPr>
              <a:t>for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16" dirty="0">
                <a:solidFill>
                  <a:srgbClr val="F2F4F4"/>
                </a:solidFill>
                <a:latin typeface="+mn-lt"/>
                <a:cs typeface="Lucida Sans"/>
              </a:rPr>
              <a:t>suspicious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activity</a:t>
            </a:r>
            <a:endParaRPr dirty="0">
              <a:latin typeface="+mn-lt"/>
              <a:cs typeface="Lucida Sans"/>
            </a:endParaRPr>
          </a:p>
          <a:p>
            <a:pPr marL="293688" marR="273050" indent="-285750">
              <a:lnSpc>
                <a:spcPct val="90500"/>
              </a:lnSpc>
              <a:spcBef>
                <a:spcPts val="706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59" dirty="0">
                <a:solidFill>
                  <a:srgbClr val="F2F4F4"/>
                </a:solidFill>
                <a:latin typeface="+mn-lt"/>
                <a:cs typeface="Lucida Sans"/>
              </a:rPr>
              <a:t>Search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3" dirty="0">
                <a:solidFill>
                  <a:srgbClr val="F2F4F4"/>
                </a:solidFill>
                <a:latin typeface="+mn-lt"/>
                <a:cs typeface="Lucida Sans"/>
              </a:rPr>
              <a:t>for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47" dirty="0">
                <a:solidFill>
                  <a:srgbClr val="F2F4F4"/>
                </a:solidFill>
                <a:latin typeface="+mn-lt"/>
                <a:cs typeface="Lucida Sans"/>
              </a:rPr>
              <a:t>the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annotations </a:t>
            </a:r>
            <a:r>
              <a:rPr spc="-88" dirty="0">
                <a:solidFill>
                  <a:srgbClr val="E56CDF"/>
                </a:solidFill>
                <a:latin typeface="+mn-lt"/>
                <a:cs typeface="Lucida Sans"/>
              </a:rPr>
              <a:t>authorization.k8s.io/decision </a:t>
            </a:r>
            <a:r>
              <a:rPr spc="-16" dirty="0">
                <a:solidFill>
                  <a:srgbClr val="F2F4F4"/>
                </a:solidFill>
                <a:latin typeface="+mn-lt"/>
                <a:cs typeface="Lucida Sans"/>
              </a:rPr>
              <a:t>and </a:t>
            </a:r>
            <a:r>
              <a:rPr spc="-66" dirty="0">
                <a:solidFill>
                  <a:srgbClr val="E56CDF"/>
                </a:solidFill>
                <a:latin typeface="+mn-lt"/>
                <a:cs typeface="Lucida Sans"/>
              </a:rPr>
              <a:t>authorization.k8s.io/reason </a:t>
            </a:r>
            <a:r>
              <a:rPr spc="-22" dirty="0">
                <a:solidFill>
                  <a:srgbClr val="F2F4F4"/>
                </a:solidFill>
                <a:latin typeface="+mn-lt"/>
                <a:cs typeface="Lucida Sans"/>
              </a:rPr>
              <a:t>to</a:t>
            </a:r>
            <a:r>
              <a:rPr spc="-11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ascertain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38" dirty="0">
                <a:solidFill>
                  <a:srgbClr val="F2F4F4"/>
                </a:solidFill>
                <a:latin typeface="+mn-lt"/>
                <a:cs typeface="Lucida Sans"/>
              </a:rPr>
              <a:t>why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6" dirty="0">
                <a:solidFill>
                  <a:srgbClr val="F2F4F4"/>
                </a:solidFill>
                <a:latin typeface="+mn-lt"/>
                <a:cs typeface="Lucida Sans"/>
              </a:rPr>
              <a:t>a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3" dirty="0">
                <a:solidFill>
                  <a:srgbClr val="F2F4F4"/>
                </a:solidFill>
                <a:latin typeface="+mn-lt"/>
                <a:cs typeface="Lucida Sans"/>
              </a:rPr>
              <a:t>call</a:t>
            </a:r>
            <a:endParaRPr dirty="0">
              <a:latin typeface="+mn-lt"/>
              <a:cs typeface="Lucida Sans"/>
            </a:endParaRPr>
          </a:p>
          <a:p>
            <a:pPr marL="293688">
              <a:lnSpc>
                <a:spcPts val="2116"/>
              </a:lnSpc>
            </a:pP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was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0" dirty="0">
                <a:solidFill>
                  <a:srgbClr val="F2F4F4"/>
                </a:solidFill>
                <a:latin typeface="+mn-lt"/>
                <a:cs typeface="Lucida Sans"/>
              </a:rPr>
              <a:t>allowed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09" dirty="0">
                <a:solidFill>
                  <a:srgbClr val="F2F4F4"/>
                </a:solidFill>
                <a:latin typeface="+mn-lt"/>
                <a:cs typeface="Lucida Sans"/>
              </a:rPr>
              <a:t>/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denied</a:t>
            </a:r>
            <a:endParaRPr dirty="0">
              <a:latin typeface="+mn-lt"/>
              <a:cs typeface="Lucida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63921" y="1079183"/>
            <a:ext cx="3889375" cy="2292487"/>
          </a:xfrm>
          <a:prstGeom prst="rect">
            <a:avLst/>
          </a:prstGeom>
        </p:spPr>
        <p:txBody>
          <a:bodyPr vert="horz" wrap="square" lIns="0" tIns="39688" rIns="0" bIns="0" rtlCol="0">
            <a:spAutoFit/>
          </a:bodyPr>
          <a:lstStyle/>
          <a:p>
            <a:pPr marL="7938" marR="127397">
              <a:lnSpc>
                <a:spcPts val="2188"/>
              </a:lnSpc>
              <a:spcBef>
                <a:spcPts val="313"/>
              </a:spcBef>
            </a:pPr>
            <a:r>
              <a:rPr spc="-56" dirty="0">
                <a:solidFill>
                  <a:srgbClr val="F2F4F4"/>
                </a:solidFill>
                <a:latin typeface="+mn-lt"/>
                <a:cs typeface="Lucida Sans"/>
              </a:rPr>
              <a:t>Immediately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6" dirty="0">
                <a:solidFill>
                  <a:srgbClr val="F2F4F4"/>
                </a:solidFill>
                <a:latin typeface="+mn-lt"/>
                <a:cs typeface="Lucida Sans"/>
              </a:rPr>
              <a:t>isolate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pods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6" dirty="0">
                <a:solidFill>
                  <a:srgbClr val="F2F4F4"/>
                </a:solidFill>
                <a:latin typeface="+mn-lt"/>
                <a:cs typeface="Lucida Sans"/>
              </a:rPr>
              <a:t>you 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suspect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3" dirty="0">
                <a:solidFill>
                  <a:srgbClr val="F2F4F4"/>
                </a:solidFill>
                <a:latin typeface="+mn-lt"/>
                <a:cs typeface="Lucida Sans"/>
              </a:rPr>
              <a:t>have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been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compromised</a:t>
            </a:r>
            <a:endParaRPr dirty="0">
              <a:latin typeface="+mn-lt"/>
              <a:cs typeface="Lucida Sans"/>
            </a:endParaRPr>
          </a:p>
          <a:p>
            <a:pPr marL="7938">
              <a:spcBef>
                <a:spcPts val="444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66" dirty="0">
                <a:solidFill>
                  <a:srgbClr val="F2F4F4"/>
                </a:solidFill>
                <a:latin typeface="+mn-lt"/>
                <a:cs typeface="Lucida Sans"/>
              </a:rPr>
              <a:t>Remove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09" dirty="0">
                <a:solidFill>
                  <a:srgbClr val="F2F4F4"/>
                </a:solidFill>
                <a:latin typeface="+mn-lt"/>
                <a:cs typeface="Lucida Sans"/>
              </a:rPr>
              <a:t>/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change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labels</a:t>
            </a:r>
            <a:endParaRPr dirty="0">
              <a:latin typeface="+mn-lt"/>
              <a:cs typeface="Lucida Sans"/>
            </a:endParaRPr>
          </a:p>
          <a:p>
            <a:pPr marL="293688" marR="767556" indent="-285750">
              <a:lnSpc>
                <a:spcPts val="2131"/>
              </a:lnSpc>
              <a:spcBef>
                <a:spcPts val="822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Create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network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policy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6" dirty="0">
                <a:solidFill>
                  <a:srgbClr val="F2F4F4"/>
                </a:solidFill>
                <a:latin typeface="+mn-lt"/>
                <a:cs typeface="Lucida Sans"/>
              </a:rPr>
              <a:t>to </a:t>
            </a:r>
            <a:r>
              <a:rPr spc="-66" dirty="0">
                <a:solidFill>
                  <a:srgbClr val="F2F4F4"/>
                </a:solidFill>
                <a:latin typeface="+mn-lt"/>
                <a:cs typeface="Lucida Sans"/>
              </a:rPr>
              <a:t>isolate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47" dirty="0">
                <a:solidFill>
                  <a:srgbClr val="F2F4F4"/>
                </a:solidFill>
                <a:latin typeface="+mn-lt"/>
                <a:cs typeface="Lucida Sans"/>
              </a:rPr>
              <a:t>the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6" dirty="0">
                <a:solidFill>
                  <a:srgbClr val="F2F4F4"/>
                </a:solidFill>
                <a:latin typeface="+mn-lt"/>
                <a:cs typeface="Lucida Sans"/>
              </a:rPr>
              <a:t>pod</a:t>
            </a:r>
            <a:endParaRPr dirty="0">
              <a:latin typeface="+mn-lt"/>
              <a:cs typeface="Lucida Sans"/>
            </a:endParaRPr>
          </a:p>
          <a:p>
            <a:pPr marL="7938">
              <a:spcBef>
                <a:spcPts val="512"/>
              </a:spcBef>
              <a:tabLst>
                <a:tab pos="293291" algn="l"/>
              </a:tabLst>
            </a:pPr>
            <a:r>
              <a:rPr spc="-31" dirty="0">
                <a:solidFill>
                  <a:srgbClr val="E8882B"/>
                </a:solidFill>
                <a:latin typeface="+mn-lt"/>
              </a:rPr>
              <a:t>•</a:t>
            </a:r>
            <a:r>
              <a:rPr dirty="0">
                <a:solidFill>
                  <a:srgbClr val="E8882B"/>
                </a:solidFill>
                <a:latin typeface="+mn-lt"/>
              </a:rPr>
              <a:t>	</a:t>
            </a:r>
            <a:r>
              <a:rPr u="heavy" spc="-153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kube-</a:t>
            </a:r>
            <a:r>
              <a:rPr u="heavy" spc="-19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forensics</a:t>
            </a:r>
            <a:endParaRPr dirty="0">
              <a:latin typeface="+mn-lt"/>
              <a:cs typeface="Lucida Sans"/>
            </a:endParaRPr>
          </a:p>
          <a:p>
            <a:pPr marL="7938">
              <a:spcBef>
                <a:spcPts val="478"/>
              </a:spcBef>
            </a:pP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Cordon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44" dirty="0">
                <a:solidFill>
                  <a:srgbClr val="F2F4F4"/>
                </a:solidFill>
                <a:latin typeface="+mn-lt"/>
                <a:cs typeface="Lucida Sans"/>
              </a:rPr>
              <a:t>the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instance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31" dirty="0">
                <a:solidFill>
                  <a:srgbClr val="F2F4F4"/>
                </a:solidFill>
                <a:latin typeface="+mn-lt"/>
                <a:cs typeface="Lucida Sans"/>
              </a:rPr>
              <a:t>(if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3" dirty="0">
                <a:solidFill>
                  <a:srgbClr val="F2F4F4"/>
                </a:solidFill>
                <a:latin typeface="+mn-lt"/>
                <a:cs typeface="Lucida Sans"/>
              </a:rPr>
              <a:t>necessary)</a:t>
            </a:r>
            <a:endParaRPr dirty="0">
              <a:latin typeface="+mn-lt"/>
              <a:cs typeface="Lucida Sans"/>
            </a:endParaRPr>
          </a:p>
          <a:p>
            <a:pPr marL="293688" marR="736600" indent="-285750" algn="just">
              <a:lnSpc>
                <a:spcPct val="90000"/>
              </a:lnSpc>
              <a:spcBef>
                <a:spcPts val="766"/>
              </a:spcBef>
            </a:pPr>
            <a:r>
              <a:rPr dirty="0">
                <a:solidFill>
                  <a:srgbClr val="F2F4F4"/>
                </a:solidFill>
                <a:latin typeface="+mn-lt"/>
              </a:rPr>
              <a:t>•</a:t>
            </a:r>
            <a:r>
              <a:rPr spc="318" dirty="0">
                <a:solidFill>
                  <a:srgbClr val="F2F4F4"/>
                </a:solidFill>
                <a:latin typeface="+mn-lt"/>
              </a:rPr>
              <a:t>  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Capture</a:t>
            </a:r>
            <a:r>
              <a:rPr spc="-7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44" dirty="0">
                <a:solidFill>
                  <a:srgbClr val="F2F4F4"/>
                </a:solidFill>
                <a:latin typeface="+mn-lt"/>
                <a:cs typeface="Lucida Sans"/>
              </a:rPr>
              <a:t>volatile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34" dirty="0">
                <a:solidFill>
                  <a:srgbClr val="F2F4F4"/>
                </a:solidFill>
                <a:latin typeface="+mn-lt"/>
                <a:cs typeface="Lucida Sans"/>
              </a:rPr>
              <a:t>artifacts 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on</a:t>
            </a:r>
            <a:r>
              <a:rPr spc="-5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44" dirty="0">
                <a:solidFill>
                  <a:srgbClr val="F2F4F4"/>
                </a:solidFill>
                <a:latin typeface="+mn-lt"/>
                <a:cs typeface="Lucida Sans"/>
              </a:rPr>
              <a:t>the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worker</a:t>
            </a: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node,</a:t>
            </a:r>
            <a:r>
              <a:rPr spc="-59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e.g., 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memory,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22" dirty="0">
                <a:solidFill>
                  <a:srgbClr val="F2F4F4"/>
                </a:solidFill>
                <a:latin typeface="+mn-lt"/>
                <a:cs typeface="Lucida Sans"/>
              </a:rPr>
              <a:t>disk,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3" dirty="0">
                <a:solidFill>
                  <a:srgbClr val="F2F4F4"/>
                </a:solidFill>
                <a:latin typeface="+mn-lt"/>
                <a:cs typeface="Lucida Sans"/>
              </a:rPr>
              <a:t>etc.</a:t>
            </a:r>
            <a:endParaRPr dirty="0">
              <a:latin typeface="+mn-lt"/>
              <a:cs typeface="Lucida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extLst>
              <a:ext uri="{FF2B5EF4-FFF2-40B4-BE49-F238E27FC236}">
                <a16:creationId xmlns:a16="http://schemas.microsoft.com/office/drawing/2014/main" id="{3D4A2D5C-C8E7-D668-B61E-B1A5745A33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8768" y="226377"/>
            <a:ext cx="8257381" cy="713337"/>
          </a:xfrm>
          <a:prstGeom prst="rect">
            <a:avLst/>
          </a:prstGeom>
        </p:spPr>
        <p:txBody>
          <a:bodyPr spcFirstLastPara="1" vert="horz" wrap="square" lIns="0" tIns="7938" rIns="0" bIns="0" rtlCol="0" anchor="t" anchorCtr="0">
            <a:spAutoFit/>
          </a:bodyPr>
          <a:lstStyle/>
          <a:p>
            <a:pPr marL="7938">
              <a:lnSpc>
                <a:spcPct val="100000"/>
              </a:lnSpc>
              <a:spcBef>
                <a:spcPts val="63"/>
              </a:spcBef>
            </a:pPr>
            <a:r>
              <a:rPr lang="en-US" sz="4500" spc="-38" dirty="0">
                <a:latin typeface="+mj-lt"/>
              </a:rPr>
              <a:t>AWS Observability tools</a:t>
            </a:r>
            <a:endParaRPr sz="4500" dirty="0">
              <a:latin typeface="+mj-lt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4134868-EABE-F715-FCA5-7EBEDF3A2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38407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03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768" y="226377"/>
            <a:ext cx="8778081" cy="1405834"/>
          </a:xfrm>
          <a:prstGeom prst="rect">
            <a:avLst/>
          </a:prstGeom>
        </p:spPr>
        <p:txBody>
          <a:bodyPr spcFirstLastPara="1" vert="horz" wrap="square" lIns="0" tIns="7938" rIns="0" bIns="0" rtlCol="0" anchor="t" anchorCtr="0">
            <a:spAutoFit/>
          </a:bodyPr>
          <a:lstStyle/>
          <a:p>
            <a:pPr marL="7938">
              <a:lnSpc>
                <a:spcPct val="100000"/>
              </a:lnSpc>
              <a:spcBef>
                <a:spcPts val="63"/>
              </a:spcBef>
            </a:pPr>
            <a:r>
              <a:rPr sz="4500" spc="-94" dirty="0">
                <a:solidFill>
                  <a:schemeClr val="bg1"/>
                </a:solidFill>
                <a:latin typeface="+mj-lt"/>
              </a:rPr>
              <a:t>Amazon</a:t>
            </a:r>
            <a:r>
              <a:rPr sz="4500" spc="-341" dirty="0">
                <a:solidFill>
                  <a:schemeClr val="bg1"/>
                </a:solidFill>
                <a:latin typeface="+mj-lt"/>
              </a:rPr>
              <a:t> </a:t>
            </a:r>
            <a:r>
              <a:rPr sz="4500" spc="125" dirty="0">
                <a:solidFill>
                  <a:schemeClr val="bg1"/>
                </a:solidFill>
                <a:latin typeface="+mj-lt"/>
              </a:rPr>
              <a:t>EKS</a:t>
            </a:r>
            <a:r>
              <a:rPr sz="4500" spc="-331" dirty="0">
                <a:solidFill>
                  <a:schemeClr val="bg1"/>
                </a:solidFill>
                <a:latin typeface="+mj-lt"/>
              </a:rPr>
              <a:t> </a:t>
            </a:r>
            <a:r>
              <a:rPr sz="4500" spc="-75" dirty="0">
                <a:solidFill>
                  <a:schemeClr val="bg1"/>
                </a:solidFill>
                <a:latin typeface="+mj-lt"/>
              </a:rPr>
              <a:t>best</a:t>
            </a:r>
            <a:r>
              <a:rPr sz="4500" spc="-334" dirty="0">
                <a:solidFill>
                  <a:schemeClr val="bg1"/>
                </a:solidFill>
                <a:latin typeface="+mj-lt"/>
              </a:rPr>
              <a:t> </a:t>
            </a:r>
            <a:r>
              <a:rPr sz="4500" spc="-78" dirty="0">
                <a:solidFill>
                  <a:schemeClr val="bg1"/>
                </a:solidFill>
                <a:latin typeface="+mj-lt"/>
              </a:rPr>
              <a:t>practices</a:t>
            </a:r>
            <a:r>
              <a:rPr sz="4500" spc="-341" dirty="0">
                <a:solidFill>
                  <a:schemeClr val="bg1"/>
                </a:solidFill>
                <a:latin typeface="+mj-lt"/>
              </a:rPr>
              <a:t> </a:t>
            </a:r>
            <a:r>
              <a:rPr sz="4500" spc="-66" dirty="0">
                <a:solidFill>
                  <a:schemeClr val="bg1"/>
                </a:solidFill>
                <a:latin typeface="+mj-lt"/>
              </a:rPr>
              <a:t>guide</a:t>
            </a:r>
            <a:r>
              <a:rPr sz="4500" spc="-334" dirty="0">
                <a:solidFill>
                  <a:schemeClr val="bg1"/>
                </a:solidFill>
                <a:latin typeface="+mj-lt"/>
              </a:rPr>
              <a:t> </a:t>
            </a:r>
            <a:r>
              <a:rPr sz="4500" dirty="0">
                <a:solidFill>
                  <a:schemeClr val="bg1"/>
                </a:solidFill>
                <a:latin typeface="+mj-lt"/>
              </a:rPr>
              <a:t>for</a:t>
            </a:r>
            <a:r>
              <a:rPr sz="4500" spc="-338" dirty="0">
                <a:solidFill>
                  <a:schemeClr val="bg1"/>
                </a:solidFill>
                <a:latin typeface="+mj-lt"/>
              </a:rPr>
              <a:t> </a:t>
            </a:r>
            <a:r>
              <a:rPr sz="4500" spc="-22" dirty="0">
                <a:solidFill>
                  <a:schemeClr val="bg1"/>
                </a:solidFill>
                <a:latin typeface="+mj-lt"/>
              </a:rPr>
              <a:t>security</a:t>
            </a:r>
            <a:endParaRPr sz="4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8769" y="4266248"/>
            <a:ext cx="5321300" cy="315792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2000" u="heavy" spc="-100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Lucida Sans"/>
                <a:cs typeface="Lucida Sans"/>
              </a:rPr>
              <a:t>https://aws.github.io/aws-</a:t>
            </a:r>
            <a:r>
              <a:rPr sz="2000" u="heavy" spc="-184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Lucida Sans"/>
                <a:cs typeface="Lucida Sans"/>
              </a:rPr>
              <a:t>eks-</a:t>
            </a:r>
            <a:r>
              <a:rPr sz="2000" u="heavy" spc="-138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Lucida Sans"/>
                <a:cs typeface="Lucida Sans"/>
              </a:rPr>
              <a:t>best-</a:t>
            </a:r>
            <a:r>
              <a:rPr sz="2000" u="heavy" spc="-56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Lucida Sans"/>
                <a:cs typeface="Lucida Sans"/>
              </a:rPr>
              <a:t>practices/</a:t>
            </a:r>
            <a:endParaRPr sz="2000">
              <a:latin typeface="Lucida Sans"/>
              <a:cs typeface="Lucida San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768" y="1071885"/>
            <a:ext cx="5158268" cy="319436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769" y="1364933"/>
            <a:ext cx="7412831" cy="651718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293688" indent="-285750">
              <a:spcBef>
                <a:spcPts val="6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sz="1600" spc="-53" dirty="0">
                <a:solidFill>
                  <a:srgbClr val="F2F4F4"/>
                </a:solidFill>
                <a:latin typeface="+mn-lt"/>
                <a:cs typeface="Lucida Sans"/>
              </a:rPr>
              <a:t>Security</a:t>
            </a:r>
            <a:r>
              <a:rPr sz="1600" spc="-8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z="1600" spc="-122" dirty="0">
                <a:solidFill>
                  <a:srgbClr val="F2F4F4"/>
                </a:solidFill>
                <a:latin typeface="+mn-lt"/>
                <a:cs typeface="Lucida Sans"/>
              </a:rPr>
              <a:t>is</a:t>
            </a:r>
            <a:r>
              <a:rPr sz="1600" spc="-75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z="1600" spc="-88" dirty="0">
                <a:solidFill>
                  <a:srgbClr val="F2F4F4"/>
                </a:solidFill>
                <a:latin typeface="+mn-lt"/>
                <a:cs typeface="Lucida Sans"/>
              </a:rPr>
              <a:t>everyone’s</a:t>
            </a:r>
            <a:r>
              <a:rPr sz="1600" spc="-75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z="1600" spc="-25" dirty="0">
                <a:solidFill>
                  <a:srgbClr val="F2F4F4"/>
                </a:solidFill>
                <a:latin typeface="+mn-lt"/>
                <a:cs typeface="Lucida Sans"/>
              </a:rPr>
              <a:t>responsibility</a:t>
            </a:r>
            <a:endParaRPr sz="1600" dirty="0">
              <a:latin typeface="+mn-lt"/>
              <a:cs typeface="Lucida Sans"/>
            </a:endParaRPr>
          </a:p>
          <a:p>
            <a:pPr marL="293688" marR="3175" indent="-285750">
              <a:lnSpc>
                <a:spcPct val="182500"/>
              </a:lnSpc>
              <a:spcBef>
                <a:spcPts val="59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sz="1600" spc="-66" dirty="0">
                <a:solidFill>
                  <a:srgbClr val="F2F4F4"/>
                </a:solidFill>
                <a:latin typeface="+mn-lt"/>
                <a:cs typeface="Lucida Sans"/>
              </a:rPr>
              <a:t>Understand</a:t>
            </a:r>
            <a:r>
              <a:rPr sz="1600"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z="1600" spc="-41" dirty="0">
                <a:solidFill>
                  <a:srgbClr val="F2F4F4"/>
                </a:solidFill>
                <a:latin typeface="+mn-lt"/>
                <a:cs typeface="Lucida Sans"/>
              </a:rPr>
              <a:t>the</a:t>
            </a:r>
            <a:r>
              <a:rPr sz="1600"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z="1600" spc="-94" dirty="0">
                <a:solidFill>
                  <a:srgbClr val="F2F4F4"/>
                </a:solidFill>
                <a:latin typeface="+mn-lt"/>
                <a:cs typeface="Lucida Sans"/>
              </a:rPr>
              <a:t>shared</a:t>
            </a:r>
            <a:r>
              <a:rPr sz="1600"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z="1600" spc="-75" dirty="0">
                <a:solidFill>
                  <a:srgbClr val="F2F4F4"/>
                </a:solidFill>
                <a:latin typeface="+mn-lt"/>
                <a:cs typeface="Lucida Sans"/>
              </a:rPr>
              <a:t>responsibility</a:t>
            </a:r>
            <a:r>
              <a:rPr sz="1600"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z="1600" spc="-22" dirty="0">
                <a:solidFill>
                  <a:srgbClr val="F2F4F4"/>
                </a:solidFill>
                <a:latin typeface="+mn-lt"/>
                <a:cs typeface="Lucida Sans"/>
              </a:rPr>
              <a:t>model </a:t>
            </a:r>
            <a:r>
              <a:rPr sz="1600" spc="-44" dirty="0">
                <a:solidFill>
                  <a:srgbClr val="F2F4F4"/>
                </a:solidFill>
                <a:latin typeface="+mn-lt"/>
                <a:cs typeface="Lucida Sans"/>
              </a:rPr>
              <a:t>Shifting</a:t>
            </a:r>
            <a:r>
              <a:rPr sz="1600" spc="-109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z="1600" spc="-6" dirty="0">
                <a:solidFill>
                  <a:srgbClr val="F2F4F4"/>
                </a:solidFill>
                <a:latin typeface="+mn-lt"/>
                <a:cs typeface="Lucida Sans"/>
              </a:rPr>
              <a:t>lef</a:t>
            </a:r>
            <a:r>
              <a:rPr lang="en-US" sz="1600" spc="-6" dirty="0">
                <a:solidFill>
                  <a:srgbClr val="F2F4F4"/>
                </a:solidFill>
                <a:latin typeface="+mn-lt"/>
                <a:cs typeface="Lucida Sans"/>
              </a:rPr>
              <a:t>t </a:t>
            </a:r>
            <a:r>
              <a:rPr sz="1600" spc="-71" dirty="0">
                <a:solidFill>
                  <a:srgbClr val="F2F4F4"/>
                </a:solidFill>
                <a:latin typeface="+mn-lt"/>
                <a:cs typeface="Lucida Sans"/>
              </a:rPr>
              <a:t>and</a:t>
            </a:r>
            <a:r>
              <a:rPr sz="1600" spc="-106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z="1600" spc="-6" dirty="0">
                <a:solidFill>
                  <a:srgbClr val="F2F4F4"/>
                </a:solidFill>
                <a:latin typeface="+mn-lt"/>
                <a:cs typeface="Lucida Sans"/>
              </a:rPr>
              <a:t>DevSecOps</a:t>
            </a:r>
            <a:endParaRPr sz="1600" dirty="0">
              <a:latin typeface="+mn-lt"/>
              <a:cs typeface="Lucida 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769" y="226377"/>
            <a:ext cx="8022431" cy="713337"/>
          </a:xfrm>
          <a:prstGeom prst="rect">
            <a:avLst/>
          </a:prstGeom>
        </p:spPr>
        <p:txBody>
          <a:bodyPr spcFirstLastPara="1" vert="horz" wrap="square" lIns="0" tIns="7938" rIns="0" bIns="0" rtlCol="0" anchor="t" anchorCtr="0">
            <a:spAutoFit/>
          </a:bodyPr>
          <a:lstStyle/>
          <a:p>
            <a:pPr marL="7938">
              <a:lnSpc>
                <a:spcPct val="100000"/>
              </a:lnSpc>
              <a:spcBef>
                <a:spcPts val="63"/>
              </a:spcBef>
            </a:pPr>
            <a:r>
              <a:rPr sz="4500" spc="-91" dirty="0">
                <a:solidFill>
                  <a:schemeClr val="bg1"/>
                </a:solidFill>
                <a:latin typeface="+mj-lt"/>
              </a:rPr>
              <a:t>Closing</a:t>
            </a:r>
            <a:r>
              <a:rPr sz="4500" spc="-331" dirty="0">
                <a:solidFill>
                  <a:schemeClr val="bg1"/>
                </a:solidFill>
                <a:latin typeface="+mj-lt"/>
              </a:rPr>
              <a:t> </a:t>
            </a:r>
            <a:r>
              <a:rPr sz="4500" spc="-47" dirty="0">
                <a:solidFill>
                  <a:schemeClr val="bg1"/>
                </a:solidFill>
                <a:latin typeface="+mj-lt"/>
              </a:rPr>
              <a:t>thoughts</a:t>
            </a:r>
            <a:endParaRPr sz="45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75B19E4-0108-41C4-8DB1-11BAE0B4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C126D-AF75-D2F8-FE5E-BF9B1300B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439" y="502443"/>
            <a:ext cx="3476707" cy="9941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29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About me</a:t>
            </a:r>
          </a:p>
        </p:txBody>
      </p:sp>
      <p:pic>
        <p:nvPicPr>
          <p:cNvPr id="5" name="Picture 4" descr="A person sitting on the ground&#10;&#10;Description automatically generated with medium confidence">
            <a:extLst>
              <a:ext uri="{FF2B5EF4-FFF2-40B4-BE49-F238E27FC236}">
                <a16:creationId xmlns:a16="http://schemas.microsoft.com/office/drawing/2014/main" id="{412CA64C-8C9F-310A-FD99-A41E2710CD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" r="6534" b="2"/>
          <a:stretch/>
        </p:blipFill>
        <p:spPr>
          <a:xfrm>
            <a:off x="0" y="0"/>
            <a:ext cx="3744419" cy="51435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A14AE1-71AB-4B18-826E-F563FF428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7187" y="0"/>
            <a:ext cx="0" cy="51435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663440" y="1519755"/>
            <a:ext cx="44805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8E46F351-9156-597B-8AE0-3D8CFB4F0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3439" y="1800228"/>
            <a:ext cx="3476707" cy="258126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285744" indent="-228600" algn="l" defTabSz="914400">
              <a:spcBef>
                <a:spcPts val="4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/>
                </a:solidFill>
              </a:rPr>
              <a:t>W</a:t>
            </a:r>
            <a:r>
              <a:rPr lang="en-US" sz="800" dirty="0">
                <a:solidFill>
                  <a:schemeClr val="bg1"/>
                </a:solidFill>
                <a:sym typeface="Arial"/>
              </a:rPr>
              <a:t>orking as MTS3 Site Reliability Engineer at VMWare Software India PVT. LTD.</a:t>
            </a:r>
          </a:p>
          <a:p>
            <a:pPr marL="285744" indent="-228600" algn="l" defTabSz="914400">
              <a:spcBef>
                <a:spcPts val="4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  <a:sym typeface="Arial"/>
            </a:endParaRPr>
          </a:p>
          <a:p>
            <a:pPr marL="285744" indent="-228600" algn="l" defTabSz="914400">
              <a:spcBef>
                <a:spcPts val="4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/>
                </a:solidFill>
                <a:sym typeface="Arial"/>
              </a:rPr>
              <a:t>DOCKER CNCF PUNE Community Leader</a:t>
            </a:r>
          </a:p>
          <a:p>
            <a:pPr marL="0" indent="-228600" algn="l" defTabSz="914400">
              <a:spcBef>
                <a:spcPts val="4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marL="285744" indent="-228600" algn="l" defTabSz="914400">
              <a:spcBef>
                <a:spcPts val="4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/>
                </a:solidFill>
                <a:sym typeface="Arial"/>
              </a:rPr>
              <a:t>Open-Source Enthusiast, A firm believer in the power of community education.</a:t>
            </a:r>
          </a:p>
          <a:p>
            <a:pPr marL="285744" indent="-228600" algn="l" defTabSz="914400">
              <a:spcBef>
                <a:spcPts val="4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marL="285744" indent="-228600" algn="l" defTabSz="914400">
              <a:spcBef>
                <a:spcPts val="4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/>
                </a:solidFill>
                <a:sym typeface="Arial"/>
              </a:rPr>
              <a:t>Google Summer Of Code Admin since 2018, Mentor, Mentee 2022 @</a:t>
            </a:r>
            <a:r>
              <a:rPr lang="en-US" sz="800" dirty="0" err="1">
                <a:solidFill>
                  <a:schemeClr val="bg1"/>
                </a:solidFill>
                <a:sym typeface="Arial"/>
              </a:rPr>
              <a:t>PEcAn</a:t>
            </a:r>
            <a:r>
              <a:rPr lang="en-US" sz="800" dirty="0">
                <a:solidFill>
                  <a:schemeClr val="bg1"/>
                </a:solidFill>
                <a:sym typeface="Arial"/>
              </a:rPr>
              <a:t> Project</a:t>
            </a:r>
          </a:p>
          <a:p>
            <a:pPr marL="285744" indent="-228600" algn="l" defTabSz="914400">
              <a:spcBef>
                <a:spcPts val="4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  <a:sym typeface="Arial"/>
            </a:endParaRPr>
          </a:p>
          <a:p>
            <a:pPr marL="285744" indent="-228600" algn="l" defTabSz="914400">
              <a:spcBef>
                <a:spcPts val="4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800" dirty="0" err="1">
                <a:solidFill>
                  <a:schemeClr val="bg1"/>
                </a:solidFill>
                <a:sym typeface="Arial"/>
              </a:rPr>
              <a:t>GSoD</a:t>
            </a:r>
            <a:r>
              <a:rPr lang="en-US" sz="800" dirty="0">
                <a:solidFill>
                  <a:schemeClr val="bg1"/>
                </a:solidFill>
                <a:sym typeface="Arial"/>
              </a:rPr>
              <a:t>, </a:t>
            </a:r>
            <a:r>
              <a:rPr lang="en-US" sz="800" dirty="0" err="1">
                <a:solidFill>
                  <a:schemeClr val="bg1"/>
                </a:solidFill>
                <a:sym typeface="Arial"/>
              </a:rPr>
              <a:t>GSSoC</a:t>
            </a:r>
            <a:r>
              <a:rPr lang="en-US" sz="800" dirty="0">
                <a:solidFill>
                  <a:schemeClr val="bg1"/>
                </a:solidFill>
                <a:sym typeface="Arial"/>
              </a:rPr>
              <a:t>, </a:t>
            </a:r>
            <a:r>
              <a:rPr lang="en-US" sz="800" dirty="0" err="1">
                <a:solidFill>
                  <a:schemeClr val="bg1"/>
                </a:solidFill>
                <a:sym typeface="Arial"/>
              </a:rPr>
              <a:t>Github</a:t>
            </a:r>
            <a:r>
              <a:rPr lang="en-US" sz="800" dirty="0">
                <a:solidFill>
                  <a:schemeClr val="bg1"/>
                </a:solidFill>
                <a:sym typeface="Arial"/>
              </a:rPr>
              <a:t> Externship, SIH mentor</a:t>
            </a:r>
          </a:p>
          <a:p>
            <a:pPr marL="285744" indent="-228600" algn="l" defTabSz="914400">
              <a:spcBef>
                <a:spcPts val="4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marL="285744" indent="-228600" algn="l" defTabSz="914400">
              <a:spcBef>
                <a:spcPts val="4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/>
                </a:solidFill>
                <a:sym typeface="Arial"/>
              </a:rPr>
              <a:t>CKS | CKA | CKAD | EX180 | Prometheus | Terraform Certified | EX180 | EX294 | EX200</a:t>
            </a:r>
          </a:p>
          <a:p>
            <a:pPr marL="0" indent="-228600" algn="l" defTabSz="914400">
              <a:spcBef>
                <a:spcPts val="4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  <a:sym typeface="Arial"/>
            </a:endParaRPr>
          </a:p>
          <a:p>
            <a:pPr marL="285744" indent="-228600" algn="l" defTabSz="914400">
              <a:spcBef>
                <a:spcPts val="4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/>
                </a:solidFill>
                <a:sym typeface="Arial"/>
              </a:rPr>
              <a:t>Mentored 5000+ students &amp; professionals across India for career guidance, Job Search, Open Source, Cloud Native #</a:t>
            </a:r>
            <a:r>
              <a:rPr lang="en-US" sz="800" dirty="0" err="1">
                <a:solidFill>
                  <a:schemeClr val="bg1"/>
                </a:solidFill>
                <a:sym typeface="Arial"/>
              </a:rPr>
              <a:t>GetFitWithSagar</a:t>
            </a:r>
            <a:endParaRPr lang="en-US" sz="800" dirty="0">
              <a:solidFill>
                <a:schemeClr val="bg1"/>
              </a:solidFill>
            </a:endParaRPr>
          </a:p>
          <a:p>
            <a:pPr marL="0" indent="-228600" algn="l" defTabSz="91440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992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769" y="226377"/>
            <a:ext cx="8022431" cy="713337"/>
          </a:xfrm>
          <a:prstGeom prst="rect">
            <a:avLst/>
          </a:prstGeom>
        </p:spPr>
        <p:txBody>
          <a:bodyPr spcFirstLastPara="1" vert="horz" wrap="square" lIns="0" tIns="7938" rIns="0" bIns="0" rtlCol="0" anchor="t" anchorCtr="0">
            <a:spAutoFit/>
          </a:bodyPr>
          <a:lstStyle/>
          <a:p>
            <a:pPr marL="7938">
              <a:lnSpc>
                <a:spcPct val="100000"/>
              </a:lnSpc>
              <a:spcBef>
                <a:spcPts val="63"/>
              </a:spcBef>
            </a:pPr>
            <a:r>
              <a:rPr lang="en-US" sz="4500" spc="-91" dirty="0">
                <a:solidFill>
                  <a:schemeClr val="bg1"/>
                </a:solidFill>
                <a:latin typeface="+mj-lt"/>
              </a:rPr>
              <a:t>Connect with me</a:t>
            </a:r>
            <a:endParaRPr sz="4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6952BE68-2B08-F40B-D9BC-980914E3D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340" y="1152475"/>
            <a:ext cx="3155660" cy="3155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2263A-F1B7-1253-AB17-40AA57381095}"/>
              </a:ext>
            </a:extLst>
          </p:cNvPr>
          <p:cNvSpPr txBox="1"/>
          <p:nvPr/>
        </p:nvSpPr>
        <p:spPr>
          <a:xfrm>
            <a:off x="477838" y="1562954"/>
            <a:ext cx="4587874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297" indent="0">
              <a:spcAft>
                <a:spcPts val="600"/>
              </a:spcAft>
              <a:buNone/>
            </a:pPr>
            <a:r>
              <a:rPr lang="en-US" sz="1700" dirty="0">
                <a:solidFill>
                  <a:schemeClr val="bg1"/>
                </a:solidFill>
              </a:rPr>
              <a:t>      </a:t>
            </a:r>
            <a:r>
              <a:rPr lang="en-US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https://www.linkedin.com/in/sagar-utekar/</a:t>
            </a:r>
            <a:endParaRPr lang="en-US" sz="1400" dirty="0">
              <a:solidFill>
                <a:schemeClr val="bg1"/>
              </a:solidFill>
            </a:endParaRPr>
          </a:p>
          <a:p>
            <a:pPr marL="114297" indent="0">
              <a:spcAft>
                <a:spcPts val="600"/>
              </a:spcAft>
              <a:buNone/>
            </a:pPr>
            <a:endParaRPr lang="en-US" sz="1700" dirty="0">
              <a:solidFill>
                <a:schemeClr val="bg1"/>
              </a:solidFill>
            </a:endParaRPr>
          </a:p>
          <a:p>
            <a:pPr marL="114297" indent="0">
              <a:spcAft>
                <a:spcPts val="600"/>
              </a:spcAft>
              <a:buNone/>
            </a:pPr>
            <a:r>
              <a:rPr lang="en-US" sz="1700" dirty="0">
                <a:solidFill>
                  <a:schemeClr val="bg1"/>
                </a:solidFill>
              </a:rPr>
              <a:t>       </a:t>
            </a:r>
            <a:r>
              <a:rPr lang="en-US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https://twitter.com/me_sagar_utekar</a:t>
            </a:r>
            <a:endParaRPr lang="en-US" sz="1400" dirty="0">
              <a:solidFill>
                <a:schemeClr val="bg1"/>
              </a:solidFill>
            </a:endParaRPr>
          </a:p>
          <a:p>
            <a:pPr marL="114297" indent="0">
              <a:spcAft>
                <a:spcPts val="600"/>
              </a:spcAft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114297" indent="0">
              <a:spcAft>
                <a:spcPts val="600"/>
              </a:spcAft>
              <a:buNone/>
            </a:pPr>
            <a:r>
              <a:rPr lang="en-US" sz="1700" dirty="0">
                <a:solidFill>
                  <a:schemeClr val="bg1"/>
                </a:solidFill>
              </a:rPr>
              <a:t>                </a:t>
            </a:r>
          </a:p>
          <a:p>
            <a:pPr marL="114297" indent="0">
              <a:spcAft>
                <a:spcPts val="600"/>
              </a:spcAft>
              <a:buNone/>
            </a:pPr>
            <a:r>
              <a:rPr lang="en-US" sz="17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  </a:t>
            </a:r>
            <a:r>
              <a:rPr lang="en-US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https://github.com/Sagar2366</a:t>
            </a:r>
            <a:endParaRPr lang="en-US" dirty="0"/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46B8DD-7E1D-C6F9-9416-16CDE71E3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72" y="1562954"/>
            <a:ext cx="507980" cy="507980"/>
          </a:xfrm>
          <a:prstGeom prst="rect">
            <a:avLst/>
          </a:prstGeom>
        </p:spPr>
      </p:pic>
      <p:pic>
        <p:nvPicPr>
          <p:cNvPr id="8" name="Picture 7" descr="A picture containing ax, vector graphics&#10;&#10;Description automatically generated">
            <a:extLst>
              <a:ext uri="{FF2B5EF4-FFF2-40B4-BE49-F238E27FC236}">
                <a16:creationId xmlns:a16="http://schemas.microsoft.com/office/drawing/2014/main" id="{32FE66E4-5427-F41A-0958-1912D58E8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72" y="2282411"/>
            <a:ext cx="578677" cy="57867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691D4DA-FDE0-CC08-DFEC-F35B7C791F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72" y="3072565"/>
            <a:ext cx="578676" cy="57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38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, wall, indoor&#10;&#10;Description automatically generated">
            <a:extLst>
              <a:ext uri="{FF2B5EF4-FFF2-40B4-BE49-F238E27FC236}">
                <a16:creationId xmlns:a16="http://schemas.microsoft.com/office/drawing/2014/main" id="{A2FFDDDF-9D11-DB9D-2D0D-9905D0B232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2182991" y="1022350"/>
            <a:ext cx="6592710" cy="3708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C126D-AF75-D2F8-FE5E-BF9B1300B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316" y="1231314"/>
            <a:ext cx="2645568" cy="32752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46F351-9156-597B-8AE0-3D8CFB4F0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6560" y="1231314"/>
            <a:ext cx="3945732" cy="2970000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 indent="-228600" algn="l" defTabSz="9144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>
                    <a:alpha val="80000"/>
                  </a:schemeClr>
                </a:solidFill>
              </a:rPr>
              <a:t>Containers challenges</a:t>
            </a:r>
          </a:p>
          <a:p>
            <a:pPr marL="514350" indent="-228600" algn="l" defTabSz="914400">
              <a:buFont typeface="Arial" panose="020B0604020202020204" pitchFamily="34" charset="0"/>
              <a:buChar char="•"/>
            </a:pPr>
            <a:endParaRPr lang="en-US" sz="1500">
              <a:solidFill>
                <a:schemeClr val="tx1">
                  <a:alpha val="80000"/>
                </a:schemeClr>
              </a:solidFill>
            </a:endParaRPr>
          </a:p>
          <a:p>
            <a:pPr marL="514350" indent="-228600" algn="l" defTabSz="9144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>
                    <a:alpha val="80000"/>
                  </a:schemeClr>
                </a:solidFill>
              </a:rPr>
              <a:t>The shared responsibility model</a:t>
            </a:r>
          </a:p>
          <a:p>
            <a:pPr marL="514350" indent="-228600" algn="l" defTabSz="914400">
              <a:buFont typeface="Arial" panose="020B0604020202020204" pitchFamily="34" charset="0"/>
              <a:buChar char="•"/>
            </a:pPr>
            <a:endParaRPr lang="en-US" sz="1500">
              <a:solidFill>
                <a:schemeClr val="tx1">
                  <a:alpha val="80000"/>
                </a:schemeClr>
              </a:solidFill>
            </a:endParaRPr>
          </a:p>
          <a:p>
            <a:pPr marL="514350" indent="-228600" algn="l" defTabSz="9144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>
                    <a:alpha val="80000"/>
                  </a:schemeClr>
                </a:solidFill>
              </a:rPr>
              <a:t>Kubernetes security best practices</a:t>
            </a:r>
          </a:p>
          <a:p>
            <a:pPr marL="514350" indent="-228600" algn="l" defTabSz="914400">
              <a:buFont typeface="Arial" panose="020B0604020202020204" pitchFamily="34" charset="0"/>
              <a:buChar char="•"/>
            </a:pPr>
            <a:endParaRPr lang="en-US" sz="1500">
              <a:solidFill>
                <a:schemeClr val="tx1">
                  <a:alpha val="80000"/>
                </a:schemeClr>
              </a:solidFill>
            </a:endParaRPr>
          </a:p>
          <a:p>
            <a:pPr marL="514350" indent="-228600" algn="l" defTabSz="9144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>
                    <a:alpha val="80000"/>
                  </a:schemeClr>
                </a:solidFill>
              </a:rPr>
              <a:t>Observability</a:t>
            </a:r>
          </a:p>
          <a:p>
            <a:pPr marL="514350" indent="-228600" algn="l" defTabSz="914400">
              <a:buFont typeface="Arial" panose="020B0604020202020204" pitchFamily="34" charset="0"/>
              <a:buChar char="•"/>
            </a:pPr>
            <a:endParaRPr lang="en-US" sz="1500">
              <a:solidFill>
                <a:schemeClr val="tx1">
                  <a:alpha val="80000"/>
                </a:schemeClr>
              </a:solidFill>
            </a:endParaRPr>
          </a:p>
          <a:p>
            <a:pPr marL="514350" indent="-228600" algn="l" defTabSz="9144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>
                    <a:alpha val="80000"/>
                  </a:schemeClr>
                </a:solidFill>
              </a:rPr>
              <a:t>Resources</a:t>
            </a:r>
          </a:p>
          <a:p>
            <a:pPr marL="514350" indent="-228600" algn="l" defTabSz="914400">
              <a:buFont typeface="Arial" panose="020B0604020202020204" pitchFamily="34" charset="0"/>
              <a:buChar char="•"/>
            </a:pPr>
            <a:endParaRPr lang="en-US" sz="1500">
              <a:solidFill>
                <a:schemeClr val="tx1">
                  <a:alpha val="80000"/>
                </a:schemeClr>
              </a:solidFill>
            </a:endParaRPr>
          </a:p>
          <a:p>
            <a:pPr marL="514350" indent="-228600" algn="l" defTabSz="914400">
              <a:buFont typeface="Arial" panose="020B0604020202020204" pitchFamily="34" charset="0"/>
              <a:buChar char="•"/>
            </a:pPr>
            <a:endParaRPr lang="en-US" sz="1500">
              <a:solidFill>
                <a:schemeClr val="tx1">
                  <a:alpha val="80000"/>
                </a:schemeClr>
              </a:solidFill>
            </a:endParaRPr>
          </a:p>
          <a:p>
            <a:pPr marL="514350" indent="-228600" algn="l" defTabSz="914400">
              <a:buFont typeface="Arial" panose="020B0604020202020204" pitchFamily="34" charset="0"/>
              <a:buChar char="•"/>
            </a:pPr>
            <a:endParaRPr lang="en-US" sz="1500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09261" y="0"/>
            <a:ext cx="534739" cy="51435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6199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6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904014" y="1123950"/>
            <a:ext cx="3613718" cy="190093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7938" marR="3175" algn="r" defTabSz="914400"/>
            <a:r>
              <a:rPr lang="en-US" sz="5400" kern="1200" spc="-78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Container Challenges</a:t>
            </a:r>
            <a:endParaRPr lang="en-US" sz="54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7" name="Group 18">
            <a:extLst>
              <a:ext uri="{FF2B5EF4-FFF2-40B4-BE49-F238E27FC236}">
                <a16:creationId xmlns:a16="http://schemas.microsoft.com/office/drawing/2014/main" id="{B80B7591-E174-45D9-AAD8-79C1422AA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370" y="1123950"/>
            <a:ext cx="3945732" cy="3530694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383E2A-B816-4E3B-B3E5-FE96002BA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284B916-CB4D-43C2-A9BD-F5C2F9FA2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3F88E75-63BE-4838-84A5-C45F377EC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oup 20">
              <a:extLst>
                <a:ext uri="{FF2B5EF4-FFF2-40B4-BE49-F238E27FC236}">
                  <a16:creationId xmlns:a16="http://schemas.microsoft.com/office/drawing/2014/main" id="{6359003A-C3CD-4E9D-A057-5F79D7288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34D2648-A050-4B2F-B866-6F9AC8F0C0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Freeform: Shape 22">
                <a:extLst>
                  <a:ext uri="{FF2B5EF4-FFF2-40B4-BE49-F238E27FC236}">
                    <a16:creationId xmlns:a16="http://schemas.microsoft.com/office/drawing/2014/main" id="{7C7806EE-99C0-43D0-B14B-CC29145800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2BDF2872-7539-767D-EFAD-5588FBC86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18" y="1544770"/>
            <a:ext cx="3276834" cy="22200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C6363-D7F5-D9BD-205D-7EEB0CEE3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316" y="1231314"/>
            <a:ext cx="2645568" cy="32752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Container challenges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7F64A-B472-38EA-992F-D17BF6E36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6560" y="1231314"/>
            <a:ext cx="4601171" cy="2970000"/>
          </a:xfrm>
        </p:spPr>
        <p:txBody>
          <a:bodyPr vert="horz" lIns="91440" tIns="45720" rIns="91440" bIns="45720" rtlCol="0">
            <a:normAutofit/>
          </a:bodyPr>
          <a:lstStyle/>
          <a:p>
            <a:pPr marL="12700" indent="-228600" algn="l" defTabSz="914400">
              <a:spcBef>
                <a:spcPts val="940"/>
              </a:spcBef>
              <a:buFont typeface="Arial" panose="020B0604020202020204" pitchFamily="34" charset="0"/>
              <a:buChar char="•"/>
            </a:pPr>
            <a:r>
              <a:rPr lang="en-US" sz="1300" spc="-125"/>
              <a:t>Processes</a:t>
            </a:r>
            <a:r>
              <a:rPr lang="en-US" sz="1300" spc="-114"/>
              <a:t> </a:t>
            </a:r>
            <a:r>
              <a:rPr lang="en-US" sz="1300" spc="-120"/>
              <a:t>running</a:t>
            </a:r>
            <a:r>
              <a:rPr lang="en-US" sz="1300" spc="-114"/>
              <a:t> </a:t>
            </a:r>
            <a:r>
              <a:rPr lang="en-US" sz="1300" spc="-110"/>
              <a:t>on </a:t>
            </a:r>
            <a:r>
              <a:rPr lang="en-US" sz="1300" spc="-80"/>
              <a:t>a</a:t>
            </a:r>
            <a:r>
              <a:rPr lang="en-US" sz="1300" spc="-114"/>
              <a:t> </a:t>
            </a:r>
            <a:r>
              <a:rPr lang="en-US" sz="1300" spc="-125"/>
              <a:t>shared</a:t>
            </a:r>
            <a:r>
              <a:rPr lang="en-US" sz="1300" spc="-120"/>
              <a:t> </a:t>
            </a:r>
            <a:r>
              <a:rPr lang="en-US" sz="1300" spc="-10"/>
              <a:t>host, often share a network interface</a:t>
            </a:r>
            <a:endParaRPr lang="en-US" sz="1300"/>
          </a:p>
          <a:p>
            <a:pPr marL="12700" marR="276225" indent="-228600" algn="l" defTabSz="914400">
              <a:spcBef>
                <a:spcPts val="1240"/>
              </a:spcBef>
              <a:buFont typeface="Arial" panose="020B0604020202020204" pitchFamily="34" charset="0"/>
              <a:buChar char="•"/>
            </a:pPr>
            <a:r>
              <a:rPr lang="en-US" sz="1300" spc="-85"/>
              <a:t>Isolation</a:t>
            </a:r>
            <a:r>
              <a:rPr lang="en-US" sz="1300" spc="-110"/>
              <a:t> </a:t>
            </a:r>
            <a:r>
              <a:rPr lang="en-US" sz="1300" spc="-100"/>
              <a:t>implemented</a:t>
            </a:r>
            <a:r>
              <a:rPr lang="en-US" sz="1300" spc="-110"/>
              <a:t> </a:t>
            </a:r>
            <a:r>
              <a:rPr lang="en-US" sz="1300" spc="-80"/>
              <a:t>by</a:t>
            </a:r>
            <a:r>
              <a:rPr lang="en-US" sz="1300" spc="-110"/>
              <a:t> </a:t>
            </a:r>
            <a:r>
              <a:rPr lang="en-US" sz="1300" spc="-160"/>
              <a:t>Linux</a:t>
            </a:r>
            <a:r>
              <a:rPr lang="en-US" sz="1300" spc="-110"/>
              <a:t> </a:t>
            </a:r>
            <a:r>
              <a:rPr lang="en-US" sz="1300" spc="-100"/>
              <a:t>namespaces </a:t>
            </a:r>
            <a:r>
              <a:rPr lang="en-US" sz="1300" spc="-105"/>
              <a:t>and</a:t>
            </a:r>
            <a:r>
              <a:rPr lang="en-US" sz="1300" spc="-125"/>
              <a:t> </a:t>
            </a:r>
            <a:r>
              <a:rPr lang="en-US" sz="1300" spc="-10"/>
              <a:t>cgroups</a:t>
            </a:r>
            <a:endParaRPr lang="en-US" sz="1300"/>
          </a:p>
          <a:p>
            <a:pPr marL="12700" indent="-228600" algn="l" defTabSz="9144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spc="-30"/>
              <a:t>Immutable, Short</a:t>
            </a:r>
            <a:r>
              <a:rPr lang="en-US" sz="1300" spc="-175"/>
              <a:t> </a:t>
            </a:r>
            <a:r>
              <a:rPr lang="en-US" sz="1300" spc="-10"/>
              <a:t>lifespans</a:t>
            </a:r>
            <a:endParaRPr lang="en-US" sz="1300"/>
          </a:p>
          <a:p>
            <a:pPr marL="12700" marR="67310" indent="-228600" algn="l" defTabSz="914400">
              <a:spcBef>
                <a:spcPts val="1335"/>
              </a:spcBef>
              <a:buFont typeface="Arial" panose="020B0604020202020204" pitchFamily="34" charset="0"/>
              <a:buChar char="•"/>
            </a:pPr>
            <a:r>
              <a:rPr lang="en-US" sz="1300" spc="-90"/>
              <a:t>Traditional</a:t>
            </a:r>
            <a:r>
              <a:rPr lang="en-US" sz="1300" spc="-114"/>
              <a:t> </a:t>
            </a:r>
            <a:r>
              <a:rPr lang="en-US" sz="1300" spc="-155"/>
              <a:t>/</a:t>
            </a:r>
            <a:r>
              <a:rPr lang="en-US" sz="1300" spc="-110"/>
              <a:t> </a:t>
            </a:r>
            <a:r>
              <a:rPr lang="en-US" sz="1300" spc="-95"/>
              <a:t>legacy</a:t>
            </a:r>
            <a:r>
              <a:rPr lang="en-US" sz="1300" spc="-114"/>
              <a:t> security</a:t>
            </a:r>
            <a:r>
              <a:rPr lang="en-US" sz="1300" spc="-120"/>
              <a:t> </a:t>
            </a:r>
            <a:r>
              <a:rPr lang="en-US" sz="1300" spc="-85"/>
              <a:t>software</a:t>
            </a:r>
            <a:r>
              <a:rPr lang="en-US" sz="1300" spc="-120"/>
              <a:t> </a:t>
            </a:r>
            <a:r>
              <a:rPr lang="en-US" sz="1300" spc="-175"/>
              <a:t>is</a:t>
            </a:r>
            <a:r>
              <a:rPr lang="en-US" sz="1300" spc="-114"/>
              <a:t> </a:t>
            </a:r>
            <a:r>
              <a:rPr lang="en-US" sz="1300" spc="-20"/>
              <a:t>rarely </a:t>
            </a:r>
            <a:r>
              <a:rPr lang="en-US" sz="1300" spc="-100"/>
              <a:t>container</a:t>
            </a:r>
            <a:r>
              <a:rPr lang="en-US" sz="1300" spc="-75"/>
              <a:t> </a:t>
            </a:r>
            <a:r>
              <a:rPr lang="en-US" sz="1300" spc="-10"/>
              <a:t>aware</a:t>
            </a:r>
            <a:endParaRPr lang="en-US" sz="1300"/>
          </a:p>
          <a:p>
            <a:pPr marL="171450" indent="-228600" algn="l" defTabSz="914400">
              <a:spcBef>
                <a:spcPts val="800"/>
              </a:spcBef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1300" spc="-10"/>
              <a:t> Firewalls</a:t>
            </a:r>
            <a:endParaRPr lang="en-US" sz="1300"/>
          </a:p>
          <a:p>
            <a:pPr marL="171450" indent="-228600" algn="l" defTabSz="914400">
              <a:spcBef>
                <a:spcPts val="800"/>
              </a:spcBef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1300" spc="-105"/>
              <a:t> Intrusion</a:t>
            </a:r>
            <a:r>
              <a:rPr lang="en-US" sz="1300" spc="-120"/>
              <a:t> </a:t>
            </a:r>
            <a:r>
              <a:rPr lang="en-US" sz="1300" spc="-85"/>
              <a:t>detection</a:t>
            </a:r>
            <a:r>
              <a:rPr lang="en-US" sz="1300" spc="-120"/>
              <a:t> </a:t>
            </a:r>
            <a:r>
              <a:rPr lang="en-US" sz="1300" spc="-125"/>
              <a:t>system </a:t>
            </a:r>
            <a:r>
              <a:rPr lang="en-US" sz="1300" spc="-45"/>
              <a:t>(IDS)</a:t>
            </a:r>
            <a:r>
              <a:rPr lang="en-US" sz="1300" spc="-125"/>
              <a:t> </a:t>
            </a:r>
            <a:r>
              <a:rPr lang="en-US" sz="1300" spc="-155"/>
              <a:t>/</a:t>
            </a:r>
            <a:r>
              <a:rPr lang="en-US" sz="1300" spc="-135"/>
              <a:t> </a:t>
            </a:r>
            <a:r>
              <a:rPr lang="en-US" sz="1300" spc="-65"/>
              <a:t>Intrusion </a:t>
            </a:r>
            <a:r>
              <a:rPr lang="en-US" sz="1300" spc="-95"/>
              <a:t>prevention</a:t>
            </a:r>
            <a:r>
              <a:rPr lang="en-US" sz="1300" spc="-85"/>
              <a:t> </a:t>
            </a:r>
            <a:r>
              <a:rPr lang="en-US" sz="1300" spc="-125"/>
              <a:t>system</a:t>
            </a:r>
            <a:r>
              <a:rPr lang="en-US" sz="1300" spc="-85"/>
              <a:t> </a:t>
            </a:r>
            <a:r>
              <a:rPr lang="en-US" sz="1300" spc="-10"/>
              <a:t>(IPS)</a:t>
            </a:r>
            <a:endParaRPr lang="en-US" sz="1300"/>
          </a:p>
          <a:p>
            <a:pPr marL="171450" indent="-228600" algn="l" defTabSz="914400">
              <a:spcBef>
                <a:spcPts val="800"/>
              </a:spcBef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1300" spc="-80"/>
              <a:t> Data</a:t>
            </a:r>
            <a:r>
              <a:rPr lang="en-US" sz="1300" spc="-140"/>
              <a:t> </a:t>
            </a:r>
            <a:r>
              <a:rPr lang="en-US" sz="1300" spc="-150"/>
              <a:t>loss</a:t>
            </a:r>
            <a:r>
              <a:rPr lang="en-US" sz="1300" spc="-135"/>
              <a:t> </a:t>
            </a:r>
            <a:r>
              <a:rPr lang="en-US" sz="1300" spc="-85"/>
              <a:t>prevention</a:t>
            </a:r>
            <a:r>
              <a:rPr lang="en-US" sz="1300" spc="-135"/>
              <a:t> </a:t>
            </a:r>
            <a:r>
              <a:rPr lang="en-US" sz="1300" spc="-10"/>
              <a:t>(DLP)</a:t>
            </a:r>
            <a:endParaRPr lang="en-US" sz="1300"/>
          </a:p>
          <a:p>
            <a:pPr marL="171450" indent="-228600" algn="l" defTabSz="914400">
              <a:spcBef>
                <a:spcPts val="800"/>
              </a:spcBef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1300" spc="-25"/>
              <a:t>Forensics</a:t>
            </a:r>
            <a:endParaRPr lang="en-US" sz="1300"/>
          </a:p>
          <a:p>
            <a:pPr marL="12700" indent="-228600" algn="l" defTabSz="914400">
              <a:spcBef>
                <a:spcPts val="840"/>
              </a:spcBef>
              <a:buFont typeface="Arial" panose="020B0604020202020204" pitchFamily="34" charset="0"/>
              <a:buChar char="•"/>
            </a:pPr>
            <a:r>
              <a:rPr lang="en-US" sz="1300" spc="-60"/>
              <a:t>Detecting and restricting container image sources and content</a:t>
            </a:r>
          </a:p>
          <a:p>
            <a:pPr marL="12700" indent="-228600" algn="l" defTabSz="914400">
              <a:spcBef>
                <a:spcPts val="840"/>
              </a:spcBef>
              <a:buFont typeface="Arial" panose="020B0604020202020204" pitchFamily="34" charset="0"/>
              <a:buChar char="•"/>
            </a:pPr>
            <a:r>
              <a:rPr lang="en-US" sz="1300" spc="-60"/>
              <a:t>Preventing malicious artifacts from getting into container images</a:t>
            </a:r>
            <a:endParaRPr lang="en-US" sz="1300"/>
          </a:p>
          <a:p>
            <a:pPr indent="-228600" algn="l" defTabSz="914400">
              <a:buFont typeface="Arial" panose="020B0604020202020204" pitchFamily="34" charset="0"/>
              <a:buChar char="•"/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776446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99425" y="1555286"/>
            <a:ext cx="5201819" cy="224478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7938" marR="3175" algn="ctr" defTabSz="914400"/>
            <a:r>
              <a:rPr lang="en-US" sz="5100" kern="1200" spc="-78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en-US" sz="5100" kern="1200" spc="-394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100" kern="1200" spc="-6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shared </a:t>
            </a:r>
            <a:r>
              <a:rPr lang="en-US" sz="5100" kern="1200" spc="-34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responsibility </a:t>
            </a:r>
            <a:r>
              <a:rPr lang="en-US" sz="5100" kern="1200" spc="-6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</a:t>
            </a:r>
            <a:endParaRPr lang="en-US" sz="51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799424" y="1412730"/>
            <a:ext cx="5201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799424" y="3800067"/>
            <a:ext cx="5201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B75000B-4BFC-01C4-B599-EC96F5021F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0591" y="898326"/>
            <a:ext cx="5662816" cy="334157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845" y="898326"/>
            <a:ext cx="8240309" cy="3346848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36B2BE-65F4-46E3-AFDD-A9AE9E885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99425" y="1555286"/>
            <a:ext cx="5201819" cy="224478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7938" algn="ctr" defTabSz="914400"/>
            <a:r>
              <a:rPr lang="en-US" sz="6600" kern="1200" spc="-9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Defense</a:t>
            </a:r>
            <a:r>
              <a:rPr lang="en-US" sz="6600" kern="1200" spc="-378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</a:t>
            </a:r>
            <a:r>
              <a:rPr lang="en-US" sz="6600" kern="1200" spc="-381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spc="-6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depth</a:t>
            </a:r>
            <a:endParaRPr lang="en-US" sz="6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799424" y="1412730"/>
            <a:ext cx="5201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799424" y="3800067"/>
            <a:ext cx="5201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2709</TotalTime>
  <Words>1233</Words>
  <Application>Microsoft Macintosh PowerPoint</Application>
  <PresentationFormat>On-screen Show (16:9)</PresentationFormat>
  <Paragraphs>191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 Light</vt:lpstr>
      <vt:lpstr>Arial</vt:lpstr>
      <vt:lpstr>Trebuchet MS</vt:lpstr>
      <vt:lpstr>Calibri</vt:lpstr>
      <vt:lpstr>Lucida Sans</vt:lpstr>
      <vt:lpstr>Office Theme</vt:lpstr>
      <vt:lpstr>PowerPoint Presentation</vt:lpstr>
      <vt:lpstr>PowerPoint Presentation</vt:lpstr>
      <vt:lpstr>About me</vt:lpstr>
      <vt:lpstr>AGENDA</vt:lpstr>
      <vt:lpstr>Container Challenges</vt:lpstr>
      <vt:lpstr>Container challenges</vt:lpstr>
      <vt:lpstr>The shared responsibility model</vt:lpstr>
      <vt:lpstr>PowerPoint Presentation</vt:lpstr>
      <vt:lpstr>Defense in depth</vt:lpstr>
      <vt:lpstr>PowerPoint Presentation</vt:lpstr>
      <vt:lpstr>Container security – Top 5</vt:lpstr>
      <vt:lpstr>PowerPoint Presentation</vt:lpstr>
      <vt:lpstr>Image Security</vt:lpstr>
      <vt:lpstr>PowerPoint Presentation</vt:lpstr>
      <vt:lpstr>PowerPoint Presentation</vt:lpstr>
      <vt:lpstr>PowerPoint Presentation</vt:lpstr>
      <vt:lpstr>Pod &amp; Runtime Security</vt:lpstr>
      <vt:lpstr>PowerPoint Presentation</vt:lpstr>
      <vt:lpstr>Host Security</vt:lpstr>
      <vt:lpstr>PowerPoint Presentation</vt:lpstr>
      <vt:lpstr>Network Security</vt:lpstr>
      <vt:lpstr>PowerPoint Presentation</vt:lpstr>
      <vt:lpstr>Identity &amp; Access management</vt:lpstr>
      <vt:lpstr>PowerPoint Presentation</vt:lpstr>
      <vt:lpstr>Auditing &amp; Forensics</vt:lpstr>
      <vt:lpstr>PowerPoint Presentation</vt:lpstr>
      <vt:lpstr>AWS Observability tools</vt:lpstr>
      <vt:lpstr>Amazon EKS best practices guide for security</vt:lpstr>
      <vt:lpstr>Closing thoughts</vt:lpstr>
      <vt:lpstr>Connect with 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Hema Gavade</dc:creator>
  <cp:lastModifiedBy>Sagar Utekar</cp:lastModifiedBy>
  <cp:revision>64</cp:revision>
  <dcterms:modified xsi:type="dcterms:W3CDTF">2023-04-09T02:17:43Z</dcterms:modified>
</cp:coreProperties>
</file>